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143500" cx="9144000"/>
  <p:notesSz cx="6858000" cy="9144000"/>
  <p:embeddedFontLst>
    <p:embeddedFont>
      <p:font typeface="Noto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NotoSans-regular.fntdata"/><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NotoSans-italic.fntdata"/><Relationship Id="rId21" Type="http://schemas.openxmlformats.org/officeDocument/2006/relationships/slide" Target="slides/slide16.xml"/><Relationship Id="rId43" Type="http://schemas.openxmlformats.org/officeDocument/2006/relationships/font" Target="fonts/NotoSans-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Noto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39e8def4c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39e8def4c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Hi everyone, my name is Nick.</a:t>
            </a:r>
            <a:endParaRPr/>
          </a:p>
          <a:p>
            <a:pPr indent="0" lvl="0" marL="0" rtl="0" algn="l">
              <a:spcBef>
                <a:spcPts val="0"/>
              </a:spcBef>
              <a:spcAft>
                <a:spcPts val="0"/>
              </a:spcAft>
              <a:buNone/>
            </a:pPr>
            <a:r>
              <a:rPr lang="zh-TW"/>
              <a:t>Today i’m going to share two useful tools for deep learning, including pytorch lightning and weights and bias, mainly on PyTorch Lightning though.</a:t>
            </a:r>
            <a:endParaRPr/>
          </a:p>
          <a:p>
            <a:pPr indent="0" lvl="0" marL="0" rtl="0" algn="l">
              <a:spcBef>
                <a:spcPts val="0"/>
              </a:spcBef>
              <a:spcAft>
                <a:spcPts val="0"/>
              </a:spcAft>
              <a:buNone/>
            </a:pPr>
            <a:r>
              <a:rPr lang="zh-TW"/>
              <a:t>Ok, let’s begin.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5d4c42b0b3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5d4c42b0b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Now, let's take a look at a GIF that will demonstrate more clearly how to migrate from Plain PyTorch to PyTorch Lightning.</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d4c42b0b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d4c42b0b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Through the </a:t>
            </a:r>
            <a:r>
              <a:rPr lang="zh-TW"/>
              <a:t>earlier </a:t>
            </a:r>
            <a:r>
              <a:rPr lang="zh-TW"/>
              <a:t>demonstration, we can observe that PyTorch Lightning automates many tasks, such as epoch and batch iteration, moving tensors to devices, optimizer calls, and more.</a:t>
            </a:r>
            <a:endParaRPr/>
          </a:p>
          <a:p>
            <a:pPr indent="0" lvl="0" marL="0" rtl="0" algn="l">
              <a:spcBef>
                <a:spcPts val="0"/>
              </a:spcBef>
              <a:spcAft>
                <a:spcPts val="0"/>
              </a:spcAft>
              <a:buNone/>
            </a:pPr>
            <a:r>
              <a:rPr lang="zh-TW"/>
              <a:t>However, in fact, it can automate even more tasks, including saving checkpoints, logging metrics, distributed training, mixed precision, and more.</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d4c42b0b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d4c42b0b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zh-TW" sz="1050">
                <a:solidFill>
                  <a:schemeClr val="dk1"/>
                </a:solidFill>
                <a:latin typeface="Noto Sans"/>
                <a:ea typeface="Noto Sans"/>
                <a:cs typeface="Noto Sans"/>
                <a:sym typeface="Noto Sans"/>
              </a:rPr>
              <a:t>Let's take a look at more use cases.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5d4c42b0b3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5d4c42b0b3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To track a metric, simply use the self.log() API inside LightningModule.</a:t>
            </a:r>
            <a:endParaRPr/>
          </a:p>
          <a:p>
            <a:pPr indent="0" lvl="0" marL="0" rtl="0" algn="l">
              <a:spcBef>
                <a:spcPts val="0"/>
              </a:spcBef>
              <a:spcAft>
                <a:spcPts val="0"/>
              </a:spcAft>
              <a:buNone/>
            </a:pPr>
            <a:r>
              <a:rPr lang="zh-TW"/>
              <a:t>You only need to pass the name and value of the metric.</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zh-TW"/>
              <a:t>F</a:t>
            </a:r>
            <a:r>
              <a:rPr lang="zh-TW"/>
              <a:t>urthermore</a:t>
            </a:r>
            <a:r>
              <a:rPr lang="zh-TW"/>
              <a:t>, </a:t>
            </a:r>
            <a:r>
              <a:rPr lang="zh-TW"/>
              <a:t>self.log() is designed to work with different logging backends seamlessly.</a:t>
            </a:r>
            <a:endParaRPr/>
          </a:p>
          <a:p>
            <a:pPr indent="0" lvl="0" marL="0" rtl="0" algn="l">
              <a:spcBef>
                <a:spcPts val="0"/>
              </a:spcBef>
              <a:spcAft>
                <a:spcPts val="0"/>
              </a:spcAft>
              <a:buClr>
                <a:schemeClr val="dk1"/>
              </a:buClr>
              <a:buSzPts val="1100"/>
              <a:buFont typeface="Arial"/>
              <a:buNone/>
            </a:pPr>
            <a:r>
              <a:rPr lang="zh-TW"/>
              <a:t>By default, PL will log these metrics to the TensorBoard, however PL supports various backends which are called Loggers in PL, such as CSV, TensorBoard, WandB and more.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To use a specific logger, you need to create an instance of the logger and pass it to the Trainer constructor.</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d4c42b0b3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d4c42b0b3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If you want to add logic for validating or testing the model, you only need to override validation_step or test_step, and provide the respective dataloader to the trainer.</a:t>
            </a:r>
            <a:endParaRPr/>
          </a:p>
          <a:p>
            <a:pPr indent="0" lvl="0" marL="0" rtl="0" algn="l">
              <a:spcBef>
                <a:spcPts val="0"/>
              </a:spcBef>
              <a:spcAft>
                <a:spcPts val="0"/>
              </a:spcAft>
              <a:buClr>
                <a:schemeClr val="dk1"/>
              </a:buClr>
              <a:buSzPts val="1100"/>
              <a:buFont typeface="Arial"/>
              <a:buNone/>
            </a:pPr>
            <a:r>
              <a:rPr lang="zh-TW"/>
              <a:t>Their usage is similar to training_step, so I won't elaborate further here.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zh-TW"/>
              <a:t>Additionally, you can configure some parameters in the trainer to control the frequency of validation and more.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d4c42b0b3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d4c42b0b3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Early Stopping is a common technique used to prevent overfitting in machine learning models. In PyTorch Lightning, there is a built-in API for EarlyStopping, implemented using callbacks. To use it, we need to pass an EarlyStopping object to the callbacks parameter of the Trainer.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Let's briefly introduce some commonly used parameters: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monitor specifies which metric to monitor for triggering Early Stopping. Here, we've specified validation loss.</a:t>
            </a:r>
            <a:endParaRPr/>
          </a:p>
          <a:p>
            <a:pPr indent="0" lvl="0" marL="0" rtl="0" algn="l">
              <a:spcBef>
                <a:spcPts val="0"/>
              </a:spcBef>
              <a:spcAft>
                <a:spcPts val="0"/>
              </a:spcAft>
              <a:buClr>
                <a:schemeClr val="dk1"/>
              </a:buClr>
              <a:buSzPts val="1100"/>
              <a:buFont typeface="Arial"/>
              <a:buNone/>
            </a:pPr>
            <a:r>
              <a:rPr lang="zh-TW"/>
              <a:t>and min_delta is the minimum change in the monitored quantity to qualify as an improvement.</a:t>
            </a:r>
            <a:endParaRPr/>
          </a:p>
          <a:p>
            <a:pPr indent="0" lvl="0" marL="0" rtl="0" algn="l">
              <a:spcBef>
                <a:spcPts val="0"/>
              </a:spcBef>
              <a:spcAft>
                <a:spcPts val="0"/>
              </a:spcAft>
              <a:buClr>
                <a:schemeClr val="dk1"/>
              </a:buClr>
              <a:buSzPts val="1100"/>
              <a:buFont typeface="Arial"/>
              <a:buNone/>
            </a:pPr>
            <a:r>
              <a:rPr lang="zh-TW"/>
              <a:t>and patience is the number of checks with no improvement after which training will be stopped.</a:t>
            </a:r>
            <a:endParaRPr/>
          </a:p>
          <a:p>
            <a:pPr indent="0" lvl="0" marL="0" rtl="0" algn="l">
              <a:spcBef>
                <a:spcPts val="0"/>
              </a:spcBef>
              <a:spcAft>
                <a:spcPts val="0"/>
              </a:spcAft>
              <a:buClr>
                <a:schemeClr val="dk1"/>
              </a:buClr>
              <a:buSzPts val="1100"/>
              <a:buFont typeface="Arial"/>
              <a:buNone/>
            </a:pPr>
            <a:r>
              <a:rPr lang="zh-TW"/>
              <a:t>and mode, it can take values 'min' or 'max'. 'min' indicates that the monitored quantity should be minimized, and 'max' indicates it should be maximized.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5d4c42b0b3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5d4c42b0b3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Next, let’s talk about checkpointing</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By default, PyTorch Lightning automatically saves a checkpoint at the end of the last training epoch.</a:t>
            </a:r>
            <a:endParaRPr/>
          </a:p>
          <a:p>
            <a:pPr indent="0" lvl="0" marL="0" rtl="0" algn="l">
              <a:spcBef>
                <a:spcPts val="0"/>
              </a:spcBef>
              <a:spcAft>
                <a:spcPts val="0"/>
              </a:spcAft>
              <a:buNone/>
            </a:pPr>
            <a:r>
              <a:rPr lang="zh-TW"/>
              <a:t>Unlike plain PyTorch, PL stores all the necessary states for resuming the training process.</a:t>
            </a:r>
            <a:endParaRPr/>
          </a:p>
          <a:p>
            <a:pPr indent="0" lvl="0" marL="0" rtl="0" algn="l">
              <a:spcBef>
                <a:spcPts val="0"/>
              </a:spcBef>
              <a:spcAft>
                <a:spcPts val="0"/>
              </a:spcAft>
              <a:buNone/>
            </a:pPr>
            <a:r>
              <a:rPr lang="zh-TW"/>
              <a:t>To load a checkpoint, you can simply call load_from_checkpoint, which will automatically load hyperparameters and model weights</a:t>
            </a:r>
            <a:r>
              <a:rPr lang="zh-TW"/>
              <a:t>.</a:t>
            </a:r>
            <a:endParaRPr/>
          </a:p>
          <a:p>
            <a:pPr indent="0" lvl="0" marL="0" rtl="0" algn="l">
              <a:spcBef>
                <a:spcPts val="0"/>
              </a:spcBef>
              <a:spcAft>
                <a:spcPts val="0"/>
              </a:spcAft>
              <a:buNone/>
            </a:pPr>
            <a:r>
              <a:rPr lang="zh-TW"/>
              <a:t>Additionally, you can use trainer.save_checkpoint to manually save a checkpoint if needed.</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5d4c42b0b3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5d4c42b0b3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Next, let's take a look at how to save hyperparameters.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Hyperparameters are essentially the parameters of the constructor. You can easily save them by calling self.save_hyperparameters(). This will store these parameters for later use.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zh-TW"/>
              <a:t>To restore the training state, you simply need to pass the path to the checkpoint when calling trainer.fit. This will allow you to resume training from the saved checkpoint.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5d4c42b0b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5d4c42b0b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If you want to control a more complex checkpointing mechanism, you can use the ModelCheckpoint API. Like other functionalities, it's implemented as a callback, so you also need to pass it to the Trainer's callbacks parameter.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Its parameters monitor and mode are the same as in the previous EarlyStopping explanation, so I won't repeat them here.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The parameter save_top_k specifies how many of the top checkpoints to save. If set to -1, it saves all checkpoints.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Setting auto_insert_metric_name to False prevents PL from automatically adding the monitor metric's name to the checkpoint filenames.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You can also specify the filename to customize the filename, and it supports string templates for more flexibility.</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d4c42b0b3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5d4c42b0b3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5b0102e94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5b0102e94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5d4c42b0b3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5d4c42b0b3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Here we talk about two commonly used tricks for training, first is Gradient accumulation</a:t>
            </a:r>
            <a:endParaRPr/>
          </a:p>
          <a:p>
            <a:pPr indent="0" lvl="0" marL="0" rtl="0" algn="l">
              <a:spcBef>
                <a:spcPts val="0"/>
              </a:spcBef>
              <a:spcAft>
                <a:spcPts val="0"/>
              </a:spcAft>
              <a:buNone/>
            </a:pPr>
            <a:r>
              <a:rPr lang="zh-TW"/>
              <a:t>It’</a:t>
            </a:r>
            <a:r>
              <a:rPr lang="zh-TW"/>
              <a:t>s a technique to mitigate memory constraints when training large models with limited GPU memory.</a:t>
            </a:r>
            <a:endParaRPr/>
          </a:p>
          <a:p>
            <a:pPr indent="0" lvl="0" marL="0" rtl="0" algn="l">
              <a:spcBef>
                <a:spcPts val="0"/>
              </a:spcBef>
              <a:spcAft>
                <a:spcPts val="0"/>
              </a:spcAft>
              <a:buNone/>
            </a:pPr>
            <a:r>
              <a:rPr lang="zh-TW"/>
              <a:t>It allows you to simulate using a larger effective batch size without increasing the actual batch size.</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And second is Gradient clipping</a:t>
            </a:r>
            <a:endParaRPr/>
          </a:p>
          <a:p>
            <a:pPr indent="0" lvl="0" marL="0" rtl="0" algn="l">
              <a:spcBef>
                <a:spcPts val="0"/>
              </a:spcBef>
              <a:spcAft>
                <a:spcPts val="0"/>
              </a:spcAft>
              <a:buNone/>
            </a:pPr>
            <a:r>
              <a:rPr lang="zh-TW"/>
              <a:t>It’</a:t>
            </a:r>
            <a:r>
              <a:rPr lang="zh-TW"/>
              <a:t>s a technique to limit the magnitude of gradients during backpropagation, preventing exploding gradients and stabilizing training.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5d4c42b0b3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5d4c42b0b3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In plain PyTorch, implementing these two functionalities would require inserting additional code into the training loop. However, in PyTorch Lightning (PL), you only need to pass parameters to the Trainer to achieve the same functionalities.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d4c42b0b3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d4c42b0b3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PyTorch trains on 32-bit floating-point (FP32) arithmetic by default. However, many deep learning models do not require this to reach complete accuracy.</a:t>
            </a:r>
            <a:endParaRPr/>
          </a:p>
          <a:p>
            <a:pPr indent="0" lvl="0" marL="0" rtl="0" algn="l">
              <a:spcBef>
                <a:spcPts val="0"/>
              </a:spcBef>
              <a:spcAft>
                <a:spcPts val="0"/>
              </a:spcAft>
              <a:buClr>
                <a:schemeClr val="dk1"/>
              </a:buClr>
              <a:buSzPts val="1100"/>
              <a:buFont typeface="Arial"/>
              <a:buNone/>
            </a:pPr>
            <a:r>
              <a:rPr lang="zh-TW"/>
              <a:t>In such cases, using lower-precision arithmetic like 16-bit floating-point (FP16) can offer several advantages. The key advantages are:</a:t>
            </a:r>
            <a:endParaRPr/>
          </a:p>
          <a:p>
            <a:pPr indent="0" lvl="0" marL="0" rtl="0" algn="l">
              <a:spcBef>
                <a:spcPts val="0"/>
              </a:spcBef>
              <a:spcAft>
                <a:spcPts val="0"/>
              </a:spcAft>
              <a:buClr>
                <a:schemeClr val="dk1"/>
              </a:buClr>
              <a:buSzPts val="1100"/>
              <a:buFont typeface="Arial"/>
              <a:buNone/>
            </a:pPr>
            <a:r>
              <a:rPr lang="zh-TW"/>
              <a:t>Faster Computation: Half precision uses 16 bits to represent numbers compared to 32 bits in single precision (FP32). This means that FP16 operations can be performed with lower memory bandwidth and storage requirements, leading to faster computation times.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Reduced Memory Usage: Since half precision requires half the memory compared to single precision, it allows for larger model architectures and batch sizes without running into memory limitations.</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5d4c42b0b3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5d4c42b0b3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But why “mixed” precision training? Why not something like pure FP16 training?</a:t>
            </a:r>
            <a:endParaRPr/>
          </a:p>
          <a:p>
            <a:pPr indent="0" lvl="0" marL="0" rtl="0" algn="l">
              <a:spcBef>
                <a:spcPts val="0"/>
              </a:spcBef>
              <a:spcAft>
                <a:spcPts val="0"/>
              </a:spcAft>
              <a:buNone/>
            </a:pPr>
            <a:r>
              <a:rPr lang="zh-TW"/>
              <a:t>To explain why, we need to know that c</a:t>
            </a:r>
            <a:r>
              <a:rPr lang="zh-TW"/>
              <a:t>ompared to FP32, which has 8 exponent bits, FP16 has only 5 exponent bits, resulting in a significantly narrower dynamic range.</a:t>
            </a:r>
            <a:endParaRPr/>
          </a:p>
          <a:p>
            <a:pPr indent="0" lvl="0" marL="0" rtl="0" algn="l">
              <a:spcBef>
                <a:spcPts val="0"/>
              </a:spcBef>
              <a:spcAft>
                <a:spcPts val="0"/>
              </a:spcAft>
              <a:buNone/>
            </a:pPr>
            <a:r>
              <a:rPr lang="zh-TW"/>
              <a:t>As a result, if the values are too large or too small, it can lead to overflow or underflow issues, causing instability in model training.</a:t>
            </a:r>
            <a:endParaRPr/>
          </a:p>
          <a:p>
            <a:pPr indent="0" lvl="0" marL="0" rtl="0" algn="l">
              <a:spcBef>
                <a:spcPts val="0"/>
              </a:spcBef>
              <a:spcAft>
                <a:spcPts val="0"/>
              </a:spcAft>
              <a:buNone/>
            </a:pPr>
            <a:r>
              <a:rPr lang="zh-TW"/>
              <a:t>To alleviate this issue, we can keep precision-sensitive computations in FP32 while using FP16 for computations that are not as sensitive, and this is the concept of mixed precision training.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5d4c42b0b3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5d4c42b0b3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To further alleviate the dynamic range issues of FP16, a new data type, BF16, has been introduced. BF16 employs a 8-bit exponent and a 7-bit fraction, striking a balance between the range of representable values and precision.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5d4c42b0b3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5d4c42b0b3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Just like the previous functionalities, mixed precision in PyTorch Lightning is also simplified.</a:t>
            </a:r>
            <a:endParaRPr/>
          </a:p>
          <a:p>
            <a:pPr indent="0" lvl="0" marL="0" rtl="0" algn="l">
              <a:spcBef>
                <a:spcPts val="0"/>
              </a:spcBef>
              <a:spcAft>
                <a:spcPts val="0"/>
              </a:spcAft>
              <a:buNone/>
            </a:pPr>
            <a:r>
              <a:rPr lang="zh-TW"/>
              <a:t>Compared to plain PyTorch, you only need to pass parameters to the Trainer to enable mixed precision.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5b0102e940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5b0102e940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Distributed training is a technique to train large models more efficiently by distributing the computational workload across multiple devices or machines.</a:t>
            </a:r>
            <a:endParaRPr/>
          </a:p>
          <a:p>
            <a:pPr indent="0" lvl="0" marL="0" rtl="0" algn="l">
              <a:spcBef>
                <a:spcPts val="0"/>
              </a:spcBef>
              <a:spcAft>
                <a:spcPts val="0"/>
              </a:spcAft>
              <a:buClr>
                <a:schemeClr val="dk1"/>
              </a:buClr>
              <a:buSzPts val="1100"/>
              <a:buFont typeface="Arial"/>
              <a:buNone/>
            </a:pPr>
            <a:r>
              <a:rPr lang="zh-TW"/>
              <a:t>It involves parallelizing the training process by dividing the data and computations across multiple devices or machines. This can be done in several ways, including:</a:t>
            </a:r>
            <a:endParaRPr/>
          </a:p>
          <a:p>
            <a:pPr indent="0" lvl="0" marL="0" rtl="0" algn="l">
              <a:spcBef>
                <a:spcPts val="0"/>
              </a:spcBef>
              <a:spcAft>
                <a:spcPts val="0"/>
              </a:spcAft>
              <a:buClr>
                <a:schemeClr val="dk1"/>
              </a:buClr>
              <a:buSzPts val="1100"/>
              <a:buFont typeface="Arial"/>
              <a:buNone/>
            </a:pPr>
            <a:r>
              <a:rPr lang="zh-TW"/>
              <a:t>Data Parallelism</a:t>
            </a:r>
            <a:endParaRPr/>
          </a:p>
          <a:p>
            <a:pPr indent="0" lvl="0" marL="0" rtl="0" algn="l">
              <a:spcBef>
                <a:spcPts val="0"/>
              </a:spcBef>
              <a:spcAft>
                <a:spcPts val="0"/>
              </a:spcAft>
              <a:buClr>
                <a:schemeClr val="dk1"/>
              </a:buClr>
              <a:buSzPts val="1100"/>
              <a:buFont typeface="Arial"/>
              <a:buNone/>
            </a:pPr>
            <a:r>
              <a:rPr lang="zh-TW"/>
              <a:t>Tensor Parallelism</a:t>
            </a:r>
            <a:endParaRPr/>
          </a:p>
          <a:p>
            <a:pPr indent="0" lvl="0" marL="0" rtl="0" algn="l">
              <a:spcBef>
                <a:spcPts val="0"/>
              </a:spcBef>
              <a:spcAft>
                <a:spcPts val="0"/>
              </a:spcAft>
              <a:buClr>
                <a:schemeClr val="dk1"/>
              </a:buClr>
              <a:buSzPts val="1100"/>
              <a:buFont typeface="Arial"/>
              <a:buNone/>
            </a:pPr>
            <a:r>
              <a:rPr lang="zh-TW"/>
              <a:t>Pipeline Parallelism</a:t>
            </a:r>
            <a:endParaRPr/>
          </a:p>
          <a:p>
            <a:pPr indent="0" lvl="0" marL="0" rtl="0" algn="l">
              <a:spcBef>
                <a:spcPts val="0"/>
              </a:spcBef>
              <a:spcAft>
                <a:spcPts val="0"/>
              </a:spcAft>
              <a:buNone/>
            </a:pPr>
            <a:r>
              <a:rPr lang="zh-TW"/>
              <a:t>and so on.</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Here, I'll only provide a brief introduction to training strategies that are relevant to Data Parallelism.</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39e8def4c6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39e8def4c6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DDP(Distributed Data Parallel) replicates the model across each worker, and partitions the dataset across the workers. Different workers process different data partitions in parallel and synchronize their gradients before model weights are updated.</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5d4c42b0b3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5d4c42b0b3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Scaling a model with DDP can eventually result in out-of-memory issues when a single GPU’s memory becomes insufficient since it replicates the parameters, gradients, and optimizer states on all workers.</a:t>
            </a:r>
            <a:endParaRPr/>
          </a:p>
          <a:p>
            <a:pPr indent="0" lvl="0" marL="0" rtl="0" algn="l">
              <a:spcBef>
                <a:spcPts val="0"/>
              </a:spcBef>
              <a:spcAft>
                <a:spcPts val="0"/>
              </a:spcAft>
              <a:buClr>
                <a:schemeClr val="dk1"/>
              </a:buClr>
              <a:buSzPts val="1100"/>
              <a:buFont typeface="Arial"/>
              <a:buNone/>
            </a:pPr>
            <a:r>
              <a:rPr lang="zh-TW"/>
              <a:t>DeepSpeed ZeRO(Zero Redundancy Optimizer) &amp; FSDP(Fully Sharded Data Parallel)</a:t>
            </a:r>
            <a:endParaRPr/>
          </a:p>
          <a:p>
            <a:pPr indent="0" lvl="0" marL="0" rtl="0" algn="l">
              <a:spcBef>
                <a:spcPts val="0"/>
              </a:spcBef>
              <a:spcAft>
                <a:spcPts val="0"/>
              </a:spcAft>
              <a:buClr>
                <a:schemeClr val="dk1"/>
              </a:buClr>
              <a:buSzPts val="1100"/>
              <a:buFont typeface="Arial"/>
              <a:buNone/>
            </a:pPr>
            <a:r>
              <a:rPr lang="zh-TW"/>
              <a:t>To reduce this replication and save GPU memory, we can shard the model parameters, gradients, and optimizer states across all workers with each worker only managing a single shard. During a forward and backward passes, we unshard the model parameters as needed for computation and reshard them after computation.</a:t>
            </a:r>
            <a:endParaRPr/>
          </a:p>
          <a:p>
            <a:pPr indent="0" lvl="0" marL="0" rtl="0" algn="l">
              <a:spcBef>
                <a:spcPts val="0"/>
              </a:spcBef>
              <a:spcAft>
                <a:spcPts val="0"/>
              </a:spcAft>
              <a:buClr>
                <a:schemeClr val="dk1"/>
              </a:buClr>
              <a:buSzPts val="1100"/>
              <a:buFont typeface="Arial"/>
              <a:buNone/>
            </a:pPr>
            <a:r>
              <a:rPr lang="zh-TW"/>
              <a:t>This technique was popularized by the ZeRO-3 approach developed by Microsoft. A PyTorch-native implementation of this approach is available as FSDP.</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5d4c42b0b3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5d4c42b0b3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Distributed training in plain PyTorch can be cumbersome, let alone switching between different training strategies. </a:t>
            </a:r>
            <a:endParaRPr/>
          </a:p>
          <a:p>
            <a:pPr indent="0" lvl="0" marL="0" rtl="0" algn="l">
              <a:spcBef>
                <a:spcPts val="0"/>
              </a:spcBef>
              <a:spcAft>
                <a:spcPts val="0"/>
              </a:spcAft>
              <a:buNone/>
            </a:pPr>
            <a:r>
              <a:rPr lang="zh-TW"/>
              <a:t>Therefore, we skip how to use distributed training in plain PyTorch and focus on how to use it in PL.</a:t>
            </a:r>
            <a:endParaRPr/>
          </a:p>
          <a:p>
            <a:pPr indent="0" lvl="0" marL="0" rtl="0" algn="l">
              <a:spcBef>
                <a:spcPts val="0"/>
              </a:spcBef>
              <a:spcAft>
                <a:spcPts val="0"/>
              </a:spcAft>
              <a:buNone/>
            </a:pPr>
            <a:r>
              <a:t/>
            </a:r>
            <a:endParaRPr/>
          </a:p>
          <a:p>
            <a:pPr indent="0" lvl="0" marL="0" rtl="0" algn="l">
              <a:spcBef>
                <a:spcPts val="0"/>
              </a:spcBef>
              <a:spcAft>
                <a:spcPts val="0"/>
              </a:spcAft>
              <a:buNone/>
            </a:pPr>
            <a:r>
              <a:rPr lang="zh-TW"/>
              <a:t>Enabling distributed training in PyTorch Lightning is also straightforward.</a:t>
            </a:r>
            <a:endParaRPr/>
          </a:p>
          <a:p>
            <a:pPr indent="0" lvl="0" marL="0" rtl="0" algn="l">
              <a:spcBef>
                <a:spcPts val="0"/>
              </a:spcBef>
              <a:spcAft>
                <a:spcPts val="0"/>
              </a:spcAft>
              <a:buNone/>
            </a:pPr>
            <a:r>
              <a:rPr lang="zh-TW"/>
              <a:t>You only need to pass the number of GPUs and nodes to the trainer.</a:t>
            </a:r>
            <a:endParaRPr/>
          </a:p>
          <a:p>
            <a:pPr indent="0" lvl="0" marL="0" rtl="0" algn="l">
              <a:spcBef>
                <a:spcPts val="0"/>
              </a:spcBef>
              <a:spcAft>
                <a:spcPts val="0"/>
              </a:spcAft>
              <a:buNone/>
            </a:pPr>
            <a:r>
              <a:rPr lang="zh-TW"/>
              <a:t>Additionally, you can easily choose different training strategies by using the strategy parameter.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5b0102e94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5b0102e94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zh-TW" sz="1050">
                <a:solidFill>
                  <a:schemeClr val="dk1"/>
                </a:solidFill>
                <a:latin typeface="Noto Sans"/>
                <a:ea typeface="Noto Sans"/>
                <a:cs typeface="Noto Sans"/>
                <a:sym typeface="Noto Sans"/>
              </a:rPr>
              <a:t>Before we dive into the course, I'd like to provide a brief introduction.</a:t>
            </a:r>
            <a:endParaRPr sz="1050">
              <a:solidFill>
                <a:schemeClr val="dk1"/>
              </a:solidFill>
              <a:latin typeface="Noto Sans"/>
              <a:ea typeface="Noto Sans"/>
              <a:cs typeface="Noto Sans"/>
              <a:sym typeface="Noto Sans"/>
            </a:endParaRPr>
          </a:p>
          <a:p>
            <a:pPr indent="-295275" lvl="0" marL="457200" rtl="0" algn="l">
              <a:lnSpc>
                <a:spcPct val="175000"/>
              </a:lnSpc>
              <a:spcBef>
                <a:spcPts val="0"/>
              </a:spcBef>
              <a:spcAft>
                <a:spcPts val="0"/>
              </a:spcAft>
              <a:buClr>
                <a:schemeClr val="dk1"/>
              </a:buClr>
              <a:buSzPts val="1050"/>
              <a:buFont typeface="Noto Sans"/>
              <a:buChar char="●"/>
            </a:pPr>
            <a:r>
              <a:rPr lang="zh-TW" sz="1050">
                <a:solidFill>
                  <a:schemeClr val="dk1"/>
                </a:solidFill>
                <a:latin typeface="Noto Sans"/>
                <a:ea typeface="Noto Sans"/>
                <a:cs typeface="Noto Sans"/>
                <a:sym typeface="Noto Sans"/>
              </a:rPr>
              <a:t>Today's session feels more like recommendations and sharing rather than a course.</a:t>
            </a:r>
            <a:endParaRPr sz="1050">
              <a:solidFill>
                <a:schemeClr val="dk1"/>
              </a:solidFill>
              <a:latin typeface="Noto Sans"/>
              <a:ea typeface="Noto Sans"/>
              <a:cs typeface="Noto Sans"/>
              <a:sym typeface="Noto Sans"/>
            </a:endParaRPr>
          </a:p>
          <a:p>
            <a:pPr indent="-295275" lvl="0" marL="457200" rtl="0" algn="l">
              <a:lnSpc>
                <a:spcPct val="175000"/>
              </a:lnSpc>
              <a:spcBef>
                <a:spcPts val="0"/>
              </a:spcBef>
              <a:spcAft>
                <a:spcPts val="0"/>
              </a:spcAft>
              <a:buClr>
                <a:schemeClr val="dk1"/>
              </a:buClr>
              <a:buSzPts val="1050"/>
              <a:buFont typeface="Noto Sans"/>
              <a:buChar char="●"/>
            </a:pPr>
            <a:r>
              <a:rPr lang="zh-TW" sz="1050">
                <a:solidFill>
                  <a:schemeClr val="dk1"/>
                </a:solidFill>
                <a:latin typeface="Noto Sans"/>
                <a:ea typeface="Noto Sans"/>
                <a:cs typeface="Noto Sans"/>
                <a:sym typeface="Noto Sans"/>
              </a:rPr>
              <a:t>The topic today is frameworks and tools, so the content will mainly consist of code. It should be relatively easier, but having some experience with PyTorch would make it more meaningful.</a:t>
            </a:r>
            <a:endParaRPr sz="1050">
              <a:solidFill>
                <a:schemeClr val="dk1"/>
              </a:solidFill>
              <a:latin typeface="Noto Sans"/>
              <a:ea typeface="Noto Sans"/>
              <a:cs typeface="Noto Sans"/>
              <a:sym typeface="Noto Sans"/>
            </a:endParaRPr>
          </a:p>
          <a:p>
            <a:pPr indent="-295275" lvl="0" marL="457200" rtl="0" algn="l">
              <a:lnSpc>
                <a:spcPct val="175000"/>
              </a:lnSpc>
              <a:spcBef>
                <a:spcPts val="0"/>
              </a:spcBef>
              <a:spcAft>
                <a:spcPts val="0"/>
              </a:spcAft>
              <a:buClr>
                <a:schemeClr val="dk1"/>
              </a:buClr>
              <a:buSzPts val="1050"/>
              <a:buFont typeface="Noto Sans"/>
              <a:buChar char="●"/>
            </a:pPr>
            <a:r>
              <a:rPr lang="zh-TW" sz="1050">
                <a:solidFill>
                  <a:schemeClr val="dk1"/>
                </a:solidFill>
                <a:latin typeface="Noto Sans"/>
                <a:ea typeface="Noto Sans"/>
                <a:cs typeface="Noto Sans"/>
                <a:sym typeface="Noto Sans"/>
              </a:rPr>
              <a:t>Since the main focus is on recommendations and sharing, we will only cover the basics and commonly used aspects, allowing everyone to gain a simple understanding. If you don't like it or choose not to use it, that's perfectly fine.</a:t>
            </a:r>
            <a:endParaRPr sz="1050">
              <a:solidFill>
                <a:schemeClr val="dk1"/>
              </a:solidFill>
              <a:latin typeface="Noto Sans"/>
              <a:ea typeface="Noto Sans"/>
              <a:cs typeface="Noto Sans"/>
              <a:sym typeface="Noto Sans"/>
            </a:endParaRPr>
          </a:p>
          <a:p>
            <a:pPr indent="-295275" lvl="0" marL="457200" rtl="0" algn="l">
              <a:lnSpc>
                <a:spcPct val="175000"/>
              </a:lnSpc>
              <a:spcBef>
                <a:spcPts val="0"/>
              </a:spcBef>
              <a:spcAft>
                <a:spcPts val="0"/>
              </a:spcAft>
              <a:buClr>
                <a:schemeClr val="dk1"/>
              </a:buClr>
              <a:buSzPts val="1050"/>
              <a:buFont typeface="Noto Sans"/>
              <a:buChar char="●"/>
            </a:pPr>
            <a:r>
              <a:rPr lang="zh-TW" sz="1050">
                <a:solidFill>
                  <a:schemeClr val="dk1"/>
                </a:solidFill>
                <a:latin typeface="Noto Sans"/>
                <a:ea typeface="Noto Sans"/>
                <a:cs typeface="Noto Sans"/>
                <a:sym typeface="Noto Sans"/>
              </a:rPr>
              <a:t>Additionally, we will briefly introduce some advanced training techniques and demonstrate how to use them in PyTorch Lightning.</a:t>
            </a:r>
            <a:endParaRPr sz="1050">
              <a:solidFill>
                <a:schemeClr val="dk1"/>
              </a:solidFill>
              <a:latin typeface="Noto Sans"/>
              <a:ea typeface="Noto Sans"/>
              <a:cs typeface="Noto Sans"/>
              <a:sym typeface="Noto Sans"/>
            </a:endParaRPr>
          </a:p>
          <a:p>
            <a:pPr indent="-295275" lvl="0" marL="457200" rtl="0" algn="l">
              <a:lnSpc>
                <a:spcPct val="175000"/>
              </a:lnSpc>
              <a:spcBef>
                <a:spcPts val="0"/>
              </a:spcBef>
              <a:spcAft>
                <a:spcPts val="0"/>
              </a:spcAft>
              <a:buClr>
                <a:schemeClr val="dk1"/>
              </a:buClr>
              <a:buSzPts val="1050"/>
              <a:buFont typeface="Noto Sans"/>
              <a:buChar char="●"/>
            </a:pPr>
            <a:r>
              <a:rPr lang="zh-TW" sz="1050">
                <a:solidFill>
                  <a:schemeClr val="dk1"/>
                </a:solidFill>
                <a:latin typeface="Noto Sans"/>
                <a:ea typeface="Noto Sans"/>
                <a:cs typeface="Noto Sans"/>
                <a:sym typeface="Noto Sans"/>
              </a:rPr>
              <a:t>Lastly, as always, we will have a practical implementation on Colab for everyone to try out.</a:t>
            </a:r>
            <a:endParaRPr sz="1050">
              <a:solidFill>
                <a:schemeClr val="dk1"/>
              </a:solidFill>
              <a:latin typeface="Noto Sans"/>
              <a:ea typeface="Noto Sans"/>
              <a:cs typeface="Noto Sans"/>
              <a:sym typeface="Noto Sans"/>
            </a:endParaRPr>
          </a:p>
          <a:p>
            <a:pPr indent="0" lvl="0" marL="0" rtl="0" algn="l">
              <a:lnSpc>
                <a:spcPct val="175000"/>
              </a:lnSpc>
              <a:spcBef>
                <a:spcPts val="0"/>
              </a:spcBef>
              <a:spcAft>
                <a:spcPts val="0"/>
              </a:spcAft>
              <a:buNone/>
            </a:pPr>
            <a:r>
              <a:t/>
            </a:r>
            <a:endParaRPr sz="1050">
              <a:solidFill>
                <a:schemeClr val="dk1"/>
              </a:solidFill>
              <a:latin typeface="Noto Sans"/>
              <a:ea typeface="Noto Sans"/>
              <a:cs typeface="Noto Sans"/>
              <a:sym typeface="Noto Sans"/>
            </a:endParaRPr>
          </a:p>
          <a:p>
            <a:pPr indent="0" lvl="0" marL="0" rtl="0" algn="l">
              <a:lnSpc>
                <a:spcPct val="175000"/>
              </a:lnSpc>
              <a:spcBef>
                <a:spcPts val="0"/>
              </a:spcBef>
              <a:spcAft>
                <a:spcPts val="0"/>
              </a:spcAft>
              <a:buNone/>
            </a:pPr>
            <a:r>
              <a:rPr lang="zh-TW" sz="1050">
                <a:solidFill>
                  <a:schemeClr val="dk1"/>
                </a:solidFill>
                <a:latin typeface="Noto Sans"/>
                <a:ea typeface="Noto Sans"/>
                <a:cs typeface="Noto Sans"/>
                <a:sym typeface="Noto Sans"/>
              </a:rPr>
              <a:t>Okay, let’s get in to it.</a:t>
            </a:r>
            <a:endParaRPr sz="1050">
              <a:solidFill>
                <a:schemeClr val="dk1"/>
              </a:solidFill>
              <a:latin typeface="Noto Sans"/>
              <a:ea typeface="Noto Sans"/>
              <a:cs typeface="Noto Sans"/>
              <a:sym typeface="Noto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5d4c42b0b3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5d4c42b0b3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5d4c42b0b3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5d4c42b0b3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Weights &amp; Biases is a platform that helps track and visualize machine learning experiments. It does this by:</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Tracking: Logging details like settings and results from experiments.</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Visualization: Creating graphs, images, and interactive displays.</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Collaboration: Letting team members share and discuss results.</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Versioning: Connecting specific code versions to experiments.</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Reports: Generating and sharing experiment summaries.</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Sadly, due to time constraints, I won't go into the detailed usage of W&amp;B.</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I'll just explain how to integrate it into PyTorch Lightning (PL). </a:t>
            </a:r>
            <a:endParaRPr sz="1200">
              <a:solidFill>
                <a:srgbClr val="374151"/>
              </a:solidFill>
              <a:latin typeface="Noto Sans"/>
              <a:ea typeface="Noto Sans"/>
              <a:cs typeface="Noto Sans"/>
              <a:sym typeface="Noto Sans"/>
            </a:endParaRPr>
          </a:p>
          <a:p>
            <a:pPr indent="0" lvl="0" marL="0" rtl="0" algn="l">
              <a:spcBef>
                <a:spcPts val="0"/>
              </a:spcBef>
              <a:spcAft>
                <a:spcPts val="0"/>
              </a:spcAft>
              <a:buClr>
                <a:schemeClr val="dk1"/>
              </a:buClr>
              <a:buSzPts val="1100"/>
              <a:buFont typeface="Arial"/>
              <a:buNone/>
            </a:pPr>
            <a:r>
              <a:rPr lang="zh-TW" sz="1200">
                <a:solidFill>
                  <a:srgbClr val="374151"/>
                </a:solidFill>
                <a:latin typeface="Noto Sans"/>
                <a:ea typeface="Noto Sans"/>
                <a:cs typeface="Noto Sans"/>
                <a:sym typeface="Noto Sans"/>
              </a:rPr>
              <a:t>You can explore it further during the Colab exercise. It should be quite straightforward to get started, and for more advanced usage, you can refer to the documentation.</a:t>
            </a:r>
            <a:endParaRPr sz="1200">
              <a:solidFill>
                <a:srgbClr val="374151"/>
              </a:solidFill>
              <a:latin typeface="Noto Sans"/>
              <a:ea typeface="Noto Sans"/>
              <a:cs typeface="Noto Sans"/>
              <a:sym typeface="Noto Sa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39e8def4c6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39e8def4c6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Let’s take a look at a</a:t>
            </a:r>
            <a:r>
              <a:rPr lang="zh-TW"/>
              <a:t> snapshot of the W&amp;B user interface, it looks quite cool to me.</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39e8def4c6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39e8def4c6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If you want to use W&amp;B in PyTorch Lightning, you just need to pass a WandbLogger object to the Trainer.</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39e8def4c6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39e8def4c6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And when you use self.log in your LightningModule, it will automatically log the information to W&amp;B.</a:t>
            </a:r>
            <a:endParaRPr/>
          </a:p>
          <a:p>
            <a:pPr indent="0" lvl="0" marL="0" rtl="0" algn="l">
              <a:spcBef>
                <a:spcPts val="0"/>
              </a:spcBef>
              <a:spcAft>
                <a:spcPts val="0"/>
              </a:spcAft>
              <a:buNone/>
            </a:pPr>
            <a:r>
              <a:rPr lang="zh-TW"/>
              <a:t>If you need to record specific data types like images, text, tables, etc., you can use self.logger to access the WandbLogger object, allowing you to access various APIs provided by W&amp;B.</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39e8def4c6_1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39e8def4c6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5d4c42b0b3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5d4c42b0b3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5b0102e940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5b0102e940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So, what is PyTorch Lightning?</a:t>
            </a:r>
            <a:endParaRPr/>
          </a:p>
          <a:p>
            <a:pPr indent="0" lvl="0" marL="0" rtl="0" algn="l">
              <a:spcBef>
                <a:spcPts val="0"/>
              </a:spcBef>
              <a:spcAft>
                <a:spcPts val="0"/>
              </a:spcAft>
              <a:buNone/>
            </a:pPr>
            <a:r>
              <a:rPr lang="zh-TW"/>
              <a:t>It’s</a:t>
            </a:r>
            <a:r>
              <a:rPr lang="zh-TW"/>
              <a:t> an open-source Python deep learning framework built on top of PyTorch.</a:t>
            </a:r>
            <a:endParaRPr/>
          </a:p>
          <a:p>
            <a:pPr indent="0" lvl="0" marL="0" rtl="0" algn="l">
              <a:spcBef>
                <a:spcPts val="0"/>
              </a:spcBef>
              <a:spcAft>
                <a:spcPts val="0"/>
              </a:spcAft>
              <a:buNone/>
            </a:pPr>
            <a:r>
              <a:rPr lang="zh-TW"/>
              <a:t>It provides a high-level abstraction for PyTorch, simplifying the training and development of deep learning models.</a:t>
            </a:r>
            <a:endParaRPr/>
          </a:p>
          <a:p>
            <a:pPr indent="0" lvl="0" marL="0" rtl="0" algn="l">
              <a:spcBef>
                <a:spcPts val="0"/>
              </a:spcBef>
              <a:spcAft>
                <a:spcPts val="0"/>
              </a:spcAft>
              <a:buNone/>
            </a:pPr>
            <a:r>
              <a:rPr lang="zh-TW">
                <a:solidFill>
                  <a:schemeClr val="dk1"/>
                </a:solidFill>
              </a:rPr>
              <a:t>Just like Keras is to TensorFlow, but I believe PyTorch Lightning is even more powerful than Keras.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5b0102e940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5b0102e940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So why should we use PyTorch Lightning? Is using PyTorch directly not a good option?</a:t>
            </a:r>
            <a:endParaRPr/>
          </a:p>
          <a:p>
            <a:pPr indent="0" lvl="0" marL="0" rtl="0" algn="l">
              <a:spcBef>
                <a:spcPts val="0"/>
              </a:spcBef>
              <a:spcAft>
                <a:spcPts val="0"/>
              </a:spcAft>
              <a:buNone/>
            </a:pPr>
            <a:r>
              <a:rPr lang="zh-TW"/>
              <a:t>Sure</a:t>
            </a:r>
            <a:r>
              <a:rPr lang="zh-TW"/>
              <a:t>, using plain PyTorch is entirely viable. However, PyTorch Lightning offers additional abstractions and features that make training and managing deep learning models easier for you.</a:t>
            </a:r>
            <a:endParaRPr/>
          </a:p>
          <a:p>
            <a:pPr indent="0" lvl="0" marL="0" rtl="0" algn="l">
              <a:spcBef>
                <a:spcPts val="0"/>
              </a:spcBef>
              <a:spcAft>
                <a:spcPts val="0"/>
              </a:spcAft>
              <a:buNone/>
            </a:pPr>
            <a:r>
              <a:rPr lang="zh-TW"/>
              <a:t>Specifically, it has the following advantages:</a:t>
            </a:r>
            <a:endParaRPr/>
          </a:p>
          <a:p>
            <a:pPr indent="-298450" lvl="0" marL="457200" rtl="0" algn="l">
              <a:spcBef>
                <a:spcPts val="0"/>
              </a:spcBef>
              <a:spcAft>
                <a:spcPts val="0"/>
              </a:spcAft>
              <a:buSzPts val="1100"/>
              <a:buChar char="●"/>
            </a:pPr>
            <a:r>
              <a:rPr lang="zh-TW"/>
              <a:t>Clear Structure, Easy Maintenance: Provides a unified model structure that separates different parts of the training process, making code more readable and maintainable</a:t>
            </a:r>
            <a:endParaRPr/>
          </a:p>
          <a:p>
            <a:pPr indent="-298450" lvl="0" marL="457200" rtl="0" algn="l">
              <a:spcBef>
                <a:spcPts val="0"/>
              </a:spcBef>
              <a:spcAft>
                <a:spcPts val="0"/>
              </a:spcAft>
              <a:buSzPts val="1100"/>
              <a:buChar char="●"/>
            </a:pPr>
            <a:r>
              <a:rPr lang="zh-TW"/>
              <a:t>Automated Training Loop: Automates the training loop, including data loading, optimizer setup, and gradient updates, reducing repetitive code and allowing you to focus on the model itself</a:t>
            </a:r>
            <a:endParaRPr/>
          </a:p>
          <a:p>
            <a:pPr indent="-298450" lvl="0" marL="457200" rtl="0" algn="l">
              <a:spcBef>
                <a:spcPts val="0"/>
              </a:spcBef>
              <a:spcAft>
                <a:spcPts val="0"/>
              </a:spcAft>
              <a:buSzPts val="1100"/>
              <a:buChar char="●"/>
            </a:pPr>
            <a:r>
              <a:rPr lang="zh-TW"/>
              <a:t>Distributed Training: Built-in support for distributed training, enabling easy training on multiple GPUs or machines</a:t>
            </a:r>
            <a:endParaRPr/>
          </a:p>
          <a:p>
            <a:pPr indent="-298450" lvl="0" marL="457200" rtl="0" algn="l">
              <a:spcBef>
                <a:spcPts val="0"/>
              </a:spcBef>
              <a:spcAft>
                <a:spcPts val="0"/>
              </a:spcAft>
              <a:buSzPts val="1100"/>
              <a:buChar char="●"/>
            </a:pPr>
            <a:r>
              <a:rPr lang="zh-TW"/>
              <a:t>Automated Logging and Monitoring: Automatically handle logging and visualization of training metrics, supporting popular monitoring tools</a:t>
            </a:r>
            <a:endParaRPr/>
          </a:p>
          <a:p>
            <a:pPr indent="-298450" lvl="0" marL="457200" rtl="0" algn="l">
              <a:spcBef>
                <a:spcPts val="0"/>
              </a:spcBef>
              <a:spcAft>
                <a:spcPts val="0"/>
              </a:spcAft>
              <a:buSzPts val="1100"/>
              <a:buChar char="●"/>
            </a:pPr>
            <a:r>
              <a:rPr lang="zh-TW"/>
              <a:t>Simplified Tasks: Built-in callbacks for common task such as early stopping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TW"/>
              <a:t>In summary, PyTorch Lightning significantly simplifies the PyTorch model training process, allowing you to focus more on model development and improvement, while improving efficiency and reducing redundant code.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5d4c42b0b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5d4c42b0b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By the way, The famous text-to-image diffusion model, Stable Diffusion also uses PyTorch Lightning in its codebase.</a:t>
            </a:r>
            <a:endParaRPr/>
          </a:p>
          <a:p>
            <a:pPr indent="0" lvl="0" marL="0" rtl="0" algn="l">
              <a:spcBef>
                <a:spcPts val="0"/>
              </a:spcBef>
              <a:spcAft>
                <a:spcPts val="0"/>
              </a:spcAft>
              <a:buNone/>
            </a:pPr>
            <a:r>
              <a:rPr lang="zh-TW"/>
              <a:t>And it was during my exploration of its source code that I first discovered the PyTorch Lightning framework.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5d4c42b0b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5d4c42b0b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d4c42b0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d4c42b0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When writing a plain PyTorch training script, we typically do it like this.</a:t>
            </a:r>
            <a:endParaRPr/>
          </a:p>
          <a:p>
            <a:pPr indent="0" lvl="0" marL="0" rtl="0" algn="l">
              <a:spcBef>
                <a:spcPts val="0"/>
              </a:spcBef>
              <a:spcAft>
                <a:spcPts val="0"/>
              </a:spcAft>
              <a:buClr>
                <a:schemeClr val="dk1"/>
              </a:buClr>
              <a:buSzPts val="1100"/>
              <a:buFont typeface="Arial"/>
              <a:buNone/>
            </a:pPr>
            <a:r>
              <a:rPr lang="zh-TW"/>
              <a:t>First, on the left-hand side, in the constructor, we define the model architecture, and then in the forward method, we define how the model's parameters are passed.</a:t>
            </a:r>
            <a:endParaRPr/>
          </a:p>
          <a:p>
            <a:pPr indent="0" lvl="0" marL="0" rtl="0" algn="l">
              <a:spcBef>
                <a:spcPts val="0"/>
              </a:spcBef>
              <a:spcAft>
                <a:spcPts val="0"/>
              </a:spcAft>
              <a:buNone/>
            </a:pPr>
            <a:r>
              <a:rPr lang="zh-TW"/>
              <a:t>Moving to the right-hand side, each time we often find ourselves repeatedly writing some cumbersome code, such as the training loop, moving tensors to the device, model.train() calls, and so on.</a:t>
            </a:r>
            <a:endParaRPr/>
          </a:p>
          <a:p>
            <a:pPr indent="0" lvl="0" marL="0" rtl="0" algn="l">
              <a:spcBef>
                <a:spcPts val="0"/>
              </a:spcBef>
              <a:spcAft>
                <a:spcPts val="0"/>
              </a:spcAft>
              <a:buNone/>
            </a:pPr>
            <a:r>
              <a:rPr lang="zh-TW"/>
              <a:t>Moreover, these logics are scattered outside the model class, which makes the development process less efficient and harder to maintain.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5d4c42b0b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5d4c42b0b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solidFill>
                  <a:schemeClr val="dk1"/>
                </a:solidFill>
              </a:rPr>
              <a:t>And in PyTorch Lightning, we only need to have our model class inherit from `LightningModule`, and then override the `training_step` and `configure_optimizers` methods, returning the necessary elements.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zh-TW">
                <a:solidFill>
                  <a:schemeClr val="dk1"/>
                </a:solidFill>
              </a:rPr>
              <a:t>As seen on the left-hand side, in `training_step`, this method is called for each training step and is passed a batch of data. We only need to ensure that this method returns the loss.</a:t>
            </a:r>
            <a:endParaRPr>
              <a:solidFill>
                <a:schemeClr val="dk1"/>
              </a:solidFill>
            </a:endParaRPr>
          </a:p>
          <a:p>
            <a:pPr indent="0" lvl="0" marL="0" rtl="0" algn="l">
              <a:spcBef>
                <a:spcPts val="0"/>
              </a:spcBef>
              <a:spcAft>
                <a:spcPts val="0"/>
              </a:spcAft>
              <a:buClr>
                <a:schemeClr val="dk1"/>
              </a:buClr>
              <a:buSzPts val="1100"/>
              <a:buFont typeface="Arial"/>
              <a:buNone/>
            </a:pPr>
            <a:r>
              <a:rPr lang="zh-TW">
                <a:solidFill>
                  <a:schemeClr val="dk1"/>
                </a:solidFill>
              </a:rPr>
              <a:t>And `configure_optimizers`, is used to set up the optimizer. You just need to make sure it returns an optimizer object. However, this method has more capabilities, and if you're interested, you can explore further in the documentation.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zh-TW">
                <a:solidFill>
                  <a:schemeClr val="dk1"/>
                </a:solidFill>
              </a:rPr>
              <a:t>Additionally, it's worth noting that `LightningModule` is a subclass of `nn.Module`, so it inherits all the functionalities that `nn.Module` has.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zh-TW">
                <a:solidFill>
                  <a:schemeClr val="dk1"/>
                </a:solidFill>
              </a:rPr>
              <a:t>Moving to the right-hand side, you can see that you no longer need to write the training loop or handle optimizer updates yourself. Instead, you simply use the `Trainer` class and call `trainer.fit`.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hyperlink" Target="http://drive.google.com/file/d/1M_5rNQJAvRIE2Kk1oZ9XZGHPdWItoUx7/view"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lightning.ai/docs/pytorch/stable/api/lightning.pytorch.core.LightningModule.html#lightning.pytorch.core.LightningModule.lo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lightning.ai/docs/pytorch/stable/api/lightning.pytorch.callbacks.EarlyStopping.html#lightning.pytorch.callbacks.EarlyStopp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lightning.ai/docs/pytorch/stable/api/lightning.pytorch.callbacks.ModelCheckpoint.html#lightning.pytorch.callbacks.ModelCheckpoint" TargetMode="External"/><Relationship Id="rId4" Type="http://schemas.openxmlformats.org/officeDocument/2006/relationships/hyperlink" Target="https://docs.python.org/3/library/typing.html#typing.Optional" TargetMode="External"/><Relationship Id="rId5" Type="http://schemas.openxmlformats.org/officeDocument/2006/relationships/hyperlink" Target="https://docs.python.org/3/library/stdtypes.html#str" TargetMode="External"/><Relationship Id="rId6" Type="http://schemas.openxmlformats.org/officeDocument/2006/relationships/hyperlink" Target="https://docs.python.org/3/library/functions.html#int" TargetMode="External"/><Relationship Id="rId7" Type="http://schemas.openxmlformats.org/officeDocument/2006/relationships/hyperlink" Target="https://docs.python.org/3/library/stdtypes.html#st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huggingface.co/docs/transformers/perf_train_gpu_many"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docs.wandb.ai/quickstar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lightning.ai/docs/pytorch/stable/extensions/generated/lightning.pytorch.loggers.WandbLogger.htm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docs.wandb.ai/guides/integrations/lightnin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tiny.cc/iisr-112o-5" TargetMode="External"/><Relationship Id="rId4" Type="http://schemas.openxmlformats.org/officeDocument/2006/relationships/hyperlink" Target="https://colab.research.google.com/drive/1-9u2QwvgLclGFL24ugkIPEBpGi5NqF-i"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s://github.com/CompVis/stable-diffusion" TargetMode="External"/><Relationship Id="rId4" Type="http://schemas.openxmlformats.org/officeDocument/2006/relationships/image" Target="../media/image2.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TW" sz="2680"/>
              <a:t>IISR Orientation </a:t>
            </a:r>
            <a:r>
              <a:rPr lang="zh-TW" sz="2680"/>
              <a:t>Day 5</a:t>
            </a:r>
            <a:endParaRPr sz="2680"/>
          </a:p>
          <a:p>
            <a:pPr indent="0" lvl="0" marL="0" rtl="0" algn="ctr">
              <a:spcBef>
                <a:spcPts val="0"/>
              </a:spcBef>
              <a:spcAft>
                <a:spcPts val="0"/>
              </a:spcAft>
              <a:buNone/>
            </a:pPr>
            <a:r>
              <a:rPr lang="zh-TW" sz="2680"/>
              <a:t>Personal Recommendations for Deep Learning Tools: </a:t>
            </a:r>
            <a:r>
              <a:rPr lang="zh-TW" sz="2680">
                <a:solidFill>
                  <a:srgbClr val="FFE599"/>
                </a:solidFill>
              </a:rPr>
              <a:t>PyTorch Lightning</a:t>
            </a:r>
            <a:r>
              <a:rPr lang="zh-TW" sz="2680">
                <a:solidFill>
                  <a:srgbClr val="FFD966"/>
                </a:solidFill>
              </a:rPr>
              <a:t> </a:t>
            </a:r>
            <a:r>
              <a:rPr lang="zh-TW" sz="2680"/>
              <a:t>and </a:t>
            </a:r>
            <a:r>
              <a:rPr lang="zh-TW" sz="2680">
                <a:solidFill>
                  <a:srgbClr val="FFE599"/>
                </a:solidFill>
              </a:rPr>
              <a:t>Weights &amp; Bias</a:t>
            </a:r>
            <a:endParaRPr sz="2680">
              <a:solidFill>
                <a:srgbClr val="FFE599"/>
              </a:solidFill>
            </a:endParaRPr>
          </a:p>
        </p:txBody>
      </p:sp>
      <p:sp>
        <p:nvSpPr>
          <p:cNvPr id="55" name="Google Shape;55;p13"/>
          <p:cNvSpPr txBox="1"/>
          <p:nvPr>
            <p:ph idx="1" type="subTitle"/>
          </p:nvPr>
        </p:nvSpPr>
        <p:spPr>
          <a:xfrm>
            <a:off x="311700" y="2834125"/>
            <a:ext cx="8520600" cy="79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sz="1600">
                <a:solidFill>
                  <a:schemeClr val="dk1"/>
                </a:solidFill>
                <a:latin typeface="Microsoft JhengHei"/>
                <a:ea typeface="Microsoft JhengHei"/>
                <a:cs typeface="Microsoft JhengHei"/>
                <a:sym typeface="Microsoft JhengHei"/>
              </a:rPr>
              <a:t>蕭士凱 Nick</a:t>
            </a:r>
            <a:endParaRPr>
              <a:latin typeface="Microsoft JhengHei"/>
              <a:ea typeface="Microsoft JhengHei"/>
              <a:cs typeface="Microsoft JhengHei"/>
              <a:sym typeface="Microsoft JhengHe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title="pl_readme_gif_2_0.mp4">
            <a:hlinkClick r:id="rId3"/>
          </p:cNvPr>
          <p:cNvPicPr preferRelativeResize="0"/>
          <p:nvPr/>
        </p:nvPicPr>
        <p:blipFill>
          <a:blip r:embed="rId4">
            <a:alphaModFix/>
          </a:blip>
          <a:stretch>
            <a:fillRect/>
          </a:stretch>
        </p:blipFill>
        <p:spPr>
          <a:xfrm>
            <a:off x="1172221" y="21913"/>
            <a:ext cx="6799567" cy="5099675"/>
          </a:xfrm>
          <a:prstGeom prst="rect">
            <a:avLst/>
          </a:prstGeom>
          <a:noFill/>
          <a:ln>
            <a:noFill/>
          </a:ln>
        </p:spPr>
      </p:pic>
      <p:sp>
        <p:nvSpPr>
          <p:cNvPr id="123" name="Google Shape;12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PL </a:t>
            </a:r>
            <a:r>
              <a:rPr lang="zh-TW"/>
              <a:t>automates many things</a:t>
            </a:r>
            <a:endParaRPr/>
          </a:p>
        </p:txBody>
      </p:sp>
      <p:sp>
        <p:nvSpPr>
          <p:cNvPr id="129" name="Google Shape;12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marR="0" rtl="0" algn="l">
              <a:lnSpc>
                <a:spcPct val="115000"/>
              </a:lnSpc>
              <a:spcBef>
                <a:spcPts val="0"/>
              </a:spcBef>
              <a:spcAft>
                <a:spcPts val="0"/>
              </a:spcAft>
              <a:buClr>
                <a:schemeClr val="dk1"/>
              </a:buClr>
              <a:buSzPts val="1800"/>
              <a:buChar char="●"/>
            </a:pPr>
            <a:r>
              <a:rPr lang="zh-TW">
                <a:solidFill>
                  <a:srgbClr val="FFE599"/>
                </a:solidFill>
              </a:rPr>
              <a:t>Epoch and batch iteration</a:t>
            </a:r>
            <a:endParaRPr>
              <a:solidFill>
                <a:srgbClr val="FFE599"/>
              </a:solidFill>
            </a:endParaRPr>
          </a:p>
          <a:p>
            <a:pPr indent="-342900" lvl="0" marL="457200" marR="0" rtl="0" algn="l">
              <a:lnSpc>
                <a:spcPct val="115000"/>
              </a:lnSpc>
              <a:spcBef>
                <a:spcPts val="0"/>
              </a:spcBef>
              <a:spcAft>
                <a:spcPts val="0"/>
              </a:spcAft>
              <a:buClr>
                <a:schemeClr val="dk1"/>
              </a:buClr>
              <a:buSzPts val="1800"/>
              <a:buChar char="●"/>
            </a:pPr>
            <a:r>
              <a:rPr i="1" lang="zh-TW" sz="1400">
                <a:solidFill>
                  <a:srgbClr val="FFE599"/>
                </a:solidFill>
              </a:rPr>
              <a:t>model.to(device)</a:t>
            </a:r>
            <a:r>
              <a:rPr lang="zh-TW">
                <a:solidFill>
                  <a:schemeClr val="dk1"/>
                </a:solidFill>
              </a:rPr>
              <a:t>, </a:t>
            </a:r>
            <a:r>
              <a:rPr i="1" lang="zh-TW" sz="1400">
                <a:solidFill>
                  <a:srgbClr val="FFE599"/>
                </a:solidFill>
              </a:rPr>
              <a:t>data</a:t>
            </a:r>
            <a:r>
              <a:rPr i="1" lang="zh-TW" sz="1400">
                <a:solidFill>
                  <a:srgbClr val="FFE599"/>
                </a:solidFill>
              </a:rPr>
              <a:t>.to(device)</a:t>
            </a:r>
            <a:endParaRPr>
              <a:solidFill>
                <a:schemeClr val="dk1"/>
              </a:solidFill>
            </a:endParaRPr>
          </a:p>
          <a:p>
            <a:pPr indent="-342900" lvl="0" marL="457200" rtl="0" algn="l">
              <a:spcBef>
                <a:spcPts val="0"/>
              </a:spcBef>
              <a:spcAft>
                <a:spcPts val="0"/>
              </a:spcAft>
              <a:buClr>
                <a:schemeClr val="dk1"/>
              </a:buClr>
              <a:buSzPts val="1800"/>
              <a:buChar char="●"/>
            </a:pPr>
            <a:r>
              <a:rPr i="1" lang="zh-TW" sz="1400">
                <a:solidFill>
                  <a:srgbClr val="FFE599"/>
                </a:solidFill>
              </a:rPr>
              <a:t>optimizer.step()</a:t>
            </a:r>
            <a:r>
              <a:rPr lang="zh-TW">
                <a:solidFill>
                  <a:schemeClr val="dk1"/>
                </a:solidFill>
              </a:rPr>
              <a:t>,</a:t>
            </a:r>
            <a:r>
              <a:rPr i="1" lang="zh-TW" sz="1400">
                <a:solidFill>
                  <a:schemeClr val="dk1"/>
                </a:solidFill>
              </a:rPr>
              <a:t> </a:t>
            </a:r>
            <a:r>
              <a:rPr i="1" lang="zh-TW" sz="1400">
                <a:solidFill>
                  <a:srgbClr val="FFE599"/>
                </a:solidFill>
              </a:rPr>
              <a:t>loss.backward()</a:t>
            </a:r>
            <a:r>
              <a:rPr lang="zh-TW">
                <a:solidFill>
                  <a:schemeClr val="dk1"/>
                </a:solidFill>
              </a:rPr>
              <a:t>, </a:t>
            </a:r>
            <a:r>
              <a:rPr i="1" lang="zh-TW" sz="1400">
                <a:solidFill>
                  <a:srgbClr val="FFE599"/>
                </a:solidFill>
              </a:rPr>
              <a:t>optimizer.zero_grad()</a:t>
            </a:r>
            <a:r>
              <a:rPr lang="zh-TW">
                <a:solidFill>
                  <a:schemeClr val="dk1"/>
                </a:solidFill>
              </a:rPr>
              <a:t> calls</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Calling of </a:t>
            </a:r>
            <a:r>
              <a:rPr i="1" lang="zh-TW" sz="1400">
                <a:solidFill>
                  <a:srgbClr val="FFE599"/>
                </a:solidFill>
              </a:rPr>
              <a:t>model.train()</a:t>
            </a:r>
            <a:r>
              <a:rPr lang="zh-TW">
                <a:solidFill>
                  <a:schemeClr val="dk1"/>
                </a:solidFill>
              </a:rPr>
              <a:t>,</a:t>
            </a:r>
            <a:r>
              <a:rPr lang="zh-TW">
                <a:solidFill>
                  <a:schemeClr val="dk1"/>
                </a:solidFill>
              </a:rPr>
              <a:t> </a:t>
            </a:r>
            <a:r>
              <a:rPr i="1" lang="zh-TW" sz="1400">
                <a:solidFill>
                  <a:srgbClr val="FFE599"/>
                </a:solidFill>
              </a:rPr>
              <a:t>model.eval()</a:t>
            </a:r>
            <a:r>
              <a:rPr lang="zh-TW">
                <a:solidFill>
                  <a:schemeClr val="dk1"/>
                </a:solidFill>
              </a:rPr>
              <a:t> and enabling / disabling grads during evaluation</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Checkpointing</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Logging (track and visualize experiments)</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Distributed Training</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Mixed Precision Training</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 . .</a:t>
            </a:r>
            <a:endParaRPr>
              <a:solidFill>
                <a:schemeClr val="dk1"/>
              </a:solidFill>
            </a:endParaRPr>
          </a:p>
        </p:txBody>
      </p:sp>
      <p:sp>
        <p:nvSpPr>
          <p:cNvPr id="130" name="Google Shape;130;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More Basic Usage of PL</a:t>
            </a:r>
            <a:endParaRPr/>
          </a:p>
        </p:txBody>
      </p:sp>
      <p:sp>
        <p:nvSpPr>
          <p:cNvPr id="136" name="Google Shape;13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Logging / Tracking Metrics</a:t>
            </a:r>
            <a:endParaRPr/>
          </a:p>
        </p:txBody>
      </p:sp>
      <p:sp>
        <p:nvSpPr>
          <p:cNvPr id="142" name="Google Shape;142;p25"/>
          <p:cNvSpPr txBox="1"/>
          <p:nvPr/>
        </p:nvSpPr>
        <p:spPr>
          <a:xfrm>
            <a:off x="311700" y="1142575"/>
            <a:ext cx="3881400" cy="2320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569CD6"/>
                </a:solidFill>
                <a:latin typeface="Courier New"/>
                <a:ea typeface="Courier New"/>
                <a:cs typeface="Courier New"/>
                <a:sym typeface="Courier New"/>
              </a:rPr>
              <a:t>class</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LitAutoEncoder</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LightningModule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 .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569CD6"/>
                </a:solidFill>
                <a:latin typeface="Courier New"/>
                <a:ea typeface="Courier New"/>
                <a:cs typeface="Courier New"/>
                <a:sym typeface="Courier New"/>
              </a:rPr>
              <a:t>def</a:t>
            </a:r>
            <a:r>
              <a:rPr lang="zh-TW" sz="1050">
                <a:solidFill>
                  <a:srgbClr val="CCCCCC"/>
                </a:solidFill>
                <a:latin typeface="Courier New"/>
                <a:ea typeface="Courier New"/>
                <a:cs typeface="Courier New"/>
                <a:sym typeface="Courier New"/>
              </a:rPr>
              <a:t> </a:t>
            </a:r>
            <a:r>
              <a:rPr lang="zh-TW" sz="1050">
                <a:solidFill>
                  <a:srgbClr val="DCDCAA"/>
                </a:solidFill>
                <a:latin typeface="Courier New"/>
                <a:ea typeface="Courier New"/>
                <a:cs typeface="Courier New"/>
                <a:sym typeface="Courier New"/>
              </a:rPr>
              <a:t>training_step</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batch_idx</a:t>
            </a:r>
            <a:r>
              <a:rPr lang="zh-TW" sz="1050">
                <a:solidFill>
                  <a:srgbClr val="CCCCCC"/>
                </a:solidFill>
                <a:latin typeface="Courier New"/>
                <a:ea typeface="Courier New"/>
                <a:cs typeface="Courier New"/>
                <a:sym typeface="Courier New"/>
              </a:rPr>
              <a:t>):</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y</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endParaRPr sz="1050">
              <a:solidFill>
                <a:srgbClr val="9CDCFE"/>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.view(</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.size(</a:t>
            </a:r>
            <a:r>
              <a:rPr lang="zh-TW" sz="1050">
                <a:solidFill>
                  <a:srgbClr val="B5CEA8"/>
                </a:solidFill>
                <a:latin typeface="Courier New"/>
                <a:ea typeface="Courier New"/>
                <a:cs typeface="Courier New"/>
                <a:sym typeface="Courier New"/>
              </a:rPr>
              <a:t>0</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z</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encoder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decoder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z</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F</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mse_loss</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self</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log</a:t>
            </a:r>
            <a:r>
              <a:rPr lang="zh-TW" sz="1050">
                <a:solidFill>
                  <a:srgbClr val="CCCCCC"/>
                </a:solidFill>
                <a:highlight>
                  <a:srgbClr val="264F78"/>
                </a:highlight>
                <a:latin typeface="Courier New"/>
                <a:ea typeface="Courier New"/>
                <a:cs typeface="Courier New"/>
                <a:sym typeface="Courier New"/>
              </a:rPr>
              <a:t>(</a:t>
            </a:r>
            <a:r>
              <a:rPr lang="zh-TW" sz="1050">
                <a:solidFill>
                  <a:srgbClr val="CE9178"/>
                </a:solidFill>
                <a:highlight>
                  <a:srgbClr val="264F78"/>
                </a:highlight>
                <a:latin typeface="Courier New"/>
                <a:ea typeface="Courier New"/>
                <a:cs typeface="Courier New"/>
                <a:sym typeface="Courier New"/>
              </a:rPr>
              <a:t>'Loss/Train'</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loss</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return</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a:t>
            </a:r>
            <a:endParaRPr sz="1050">
              <a:solidFill>
                <a:srgbClr val="569CD6"/>
              </a:solidFill>
              <a:latin typeface="Courier New"/>
              <a:ea typeface="Courier New"/>
              <a:cs typeface="Courier New"/>
              <a:sym typeface="Courier New"/>
            </a:endParaRPr>
          </a:p>
        </p:txBody>
      </p:sp>
      <p:sp>
        <p:nvSpPr>
          <p:cNvPr id="143" name="Google Shape;143;p25"/>
          <p:cNvSpPr txBox="1"/>
          <p:nvPr/>
        </p:nvSpPr>
        <p:spPr>
          <a:xfrm>
            <a:off x="4237150" y="1142575"/>
            <a:ext cx="43836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chemeClr val="dk1"/>
                </a:solidFill>
              </a:rPr>
              <a:t>To track a metric, simply use the </a:t>
            </a:r>
            <a:r>
              <a:rPr i="1" lang="zh-TW">
                <a:solidFill>
                  <a:srgbClr val="FFE599"/>
                </a:solidFill>
              </a:rPr>
              <a:t>self.log</a:t>
            </a:r>
            <a:r>
              <a:rPr i="1" lang="zh-TW">
                <a:solidFill>
                  <a:srgbClr val="FFE599"/>
                </a:solidFill>
              </a:rPr>
              <a:t>()</a:t>
            </a:r>
            <a:r>
              <a:rPr lang="zh-TW">
                <a:solidFill>
                  <a:schemeClr val="dk1"/>
                </a:solidFill>
              </a:rPr>
              <a:t> API inside </a:t>
            </a:r>
            <a:r>
              <a:rPr i="1" lang="zh-TW">
                <a:solidFill>
                  <a:schemeClr val="dk1"/>
                </a:solidFill>
              </a:rPr>
              <a:t>LightningModule</a:t>
            </a:r>
            <a:r>
              <a:rPr lang="zh-TW">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i="1" lang="zh-TW">
                <a:solidFill>
                  <a:schemeClr val="dk1"/>
                </a:solidFill>
              </a:rPr>
              <a:t>self.log()</a:t>
            </a:r>
            <a:r>
              <a:rPr lang="zh-TW">
                <a:solidFill>
                  <a:schemeClr val="dk1"/>
                </a:solidFill>
              </a:rPr>
              <a:t> is designed to work with different logging backends seamlessly. </a:t>
            </a:r>
            <a:r>
              <a:rPr lang="zh-TW">
                <a:solidFill>
                  <a:srgbClr val="FFE599"/>
                </a:solidFill>
              </a:rPr>
              <a:t>By default, PL will log these metrics to the TensorBoard</a:t>
            </a:r>
            <a:r>
              <a:rPr lang="zh-TW">
                <a:solidFill>
                  <a:schemeClr val="dk1"/>
                </a:solidFill>
              </a:rPr>
              <a:t>, however PL supports various backends which are called </a:t>
            </a:r>
            <a:r>
              <a:rPr lang="zh-TW">
                <a:solidFill>
                  <a:srgbClr val="FFE599"/>
                </a:solidFill>
              </a:rPr>
              <a:t>Loggers</a:t>
            </a:r>
            <a:r>
              <a:rPr lang="zh-TW">
                <a:solidFill>
                  <a:schemeClr val="dk1"/>
                </a:solidFill>
              </a:rPr>
              <a:t> in PL, such as </a:t>
            </a:r>
            <a:r>
              <a:rPr lang="zh-TW">
                <a:solidFill>
                  <a:srgbClr val="FFE599"/>
                </a:solidFill>
              </a:rPr>
              <a:t>CSV</a:t>
            </a:r>
            <a:r>
              <a:rPr lang="zh-TW">
                <a:solidFill>
                  <a:schemeClr val="dk1"/>
                </a:solidFill>
              </a:rPr>
              <a:t>, </a:t>
            </a:r>
            <a:r>
              <a:rPr lang="zh-TW">
                <a:solidFill>
                  <a:srgbClr val="FFE599"/>
                </a:solidFill>
              </a:rPr>
              <a:t>TensorBoard</a:t>
            </a:r>
            <a:r>
              <a:rPr lang="zh-TW">
                <a:solidFill>
                  <a:schemeClr val="dk1"/>
                </a:solidFill>
              </a:rPr>
              <a:t>, </a:t>
            </a:r>
            <a:r>
              <a:rPr lang="zh-TW">
                <a:solidFill>
                  <a:srgbClr val="FFE599"/>
                </a:solidFill>
              </a:rPr>
              <a:t>WandB</a:t>
            </a:r>
            <a:r>
              <a:rPr lang="zh-TW">
                <a:solidFill>
                  <a:schemeClr val="dk1"/>
                </a:solidFill>
              </a:rPr>
              <a:t> and more.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zh-TW">
                <a:solidFill>
                  <a:schemeClr val="dk1"/>
                </a:solidFill>
              </a:rPr>
              <a:t>To use a specific logger, you need to create an instance of the logger and pass it to the Trainer constructor.</a:t>
            </a:r>
            <a:endParaRPr>
              <a:solidFill>
                <a:schemeClr val="dk1"/>
              </a:solidFill>
            </a:endParaRPr>
          </a:p>
        </p:txBody>
      </p:sp>
      <p:sp>
        <p:nvSpPr>
          <p:cNvPr id="144" name="Google Shape;144;p25"/>
          <p:cNvSpPr txBox="1"/>
          <p:nvPr/>
        </p:nvSpPr>
        <p:spPr>
          <a:xfrm>
            <a:off x="426225" y="3587925"/>
            <a:ext cx="37668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u="sng">
                <a:solidFill>
                  <a:schemeClr val="hlink"/>
                </a:solidFill>
                <a:hlinkClick r:id="rId3"/>
              </a:rPr>
              <a:t>LightningModule.log</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name (str) – key to log.</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value (Union[Metric, Tensor, int, float]) – value to log. Can be a float, Tensor, or a Metric.</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 . .</a:t>
            </a:r>
            <a:endParaRPr>
              <a:solidFill>
                <a:schemeClr val="dk1"/>
              </a:solidFill>
            </a:endParaRPr>
          </a:p>
        </p:txBody>
      </p:sp>
      <p:sp>
        <p:nvSpPr>
          <p:cNvPr id="145" name="Google Shape;145;p25"/>
          <p:cNvSpPr txBox="1"/>
          <p:nvPr/>
        </p:nvSpPr>
        <p:spPr>
          <a:xfrm>
            <a:off x="4342950" y="4037925"/>
            <a:ext cx="4277700" cy="1000500"/>
          </a:xfrm>
          <a:prstGeom prst="rect">
            <a:avLst/>
          </a:prstGeom>
          <a:noFill/>
          <a:ln cap="flat" cmpd="sng" w="9525">
            <a:solidFill>
              <a:srgbClr val="FFE59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from</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lightning</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pytorch</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loggers</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import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TensorBoard</a:t>
            </a:r>
            <a:r>
              <a:rPr lang="zh-TW" sz="1050">
                <a:solidFill>
                  <a:srgbClr val="4EC9B0"/>
                </a:solidFill>
                <a:latin typeface="Courier New"/>
                <a:ea typeface="Courier New"/>
                <a:cs typeface="Courier New"/>
                <a:sym typeface="Courier New"/>
              </a:rPr>
              <a:t>Logger</a:t>
            </a:r>
            <a:endParaRPr sz="1050">
              <a:solidFill>
                <a:srgbClr val="4EC9B0"/>
              </a:solidFill>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lnSpc>
                <a:spcPct val="135714"/>
              </a:lnSpc>
              <a:spcBef>
                <a:spcPts val="0"/>
              </a:spcBef>
              <a:spcAft>
                <a:spcPts val="0"/>
              </a:spcAft>
              <a:buNone/>
            </a:pP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logger</a:t>
            </a:r>
            <a:r>
              <a:rPr lang="zh-TW" sz="1050">
                <a:solidFill>
                  <a:srgbClr val="D4D4D4"/>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TensorBoardLogger</a:t>
            </a:r>
            <a:r>
              <a:rPr lang="zh-TW" sz="1050">
                <a:solidFill>
                  <a:srgbClr val="CCCCCC"/>
                </a:solidFill>
                <a:latin typeface="Courier New"/>
                <a:ea typeface="Courier New"/>
                <a:cs typeface="Courier New"/>
                <a:sym typeface="Courier New"/>
              </a:rPr>
              <a:t>())</a:t>
            </a:r>
            <a:endParaRPr/>
          </a:p>
        </p:txBody>
      </p:sp>
      <p:sp>
        <p:nvSpPr>
          <p:cNvPr id="146" name="Google Shape;146;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V</a:t>
            </a:r>
            <a:r>
              <a:rPr lang="zh-TW"/>
              <a:t>alidating / Testing the model</a:t>
            </a:r>
            <a:endParaRPr/>
          </a:p>
        </p:txBody>
      </p:sp>
      <p:sp>
        <p:nvSpPr>
          <p:cNvPr id="152" name="Google Shape;152;p26"/>
          <p:cNvSpPr txBox="1"/>
          <p:nvPr/>
        </p:nvSpPr>
        <p:spPr>
          <a:xfrm>
            <a:off x="311700" y="1428625"/>
            <a:ext cx="4227600" cy="31977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569CD6"/>
                </a:solidFill>
                <a:latin typeface="Courier New"/>
                <a:ea typeface="Courier New"/>
                <a:cs typeface="Courier New"/>
                <a:sym typeface="Courier New"/>
              </a:rPr>
              <a:t>class</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LitAutoEncoder</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LightningModule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569CD6"/>
                </a:solidFill>
                <a:latin typeface="Courier New"/>
                <a:ea typeface="Courier New"/>
                <a:cs typeface="Courier New"/>
                <a:sym typeface="Courier New"/>
              </a:rPr>
              <a:t>def</a:t>
            </a:r>
            <a:r>
              <a:rPr lang="zh-TW" sz="1050">
                <a:solidFill>
                  <a:srgbClr val="CCCCCC"/>
                </a:solidFill>
                <a:latin typeface="Courier New"/>
                <a:ea typeface="Courier New"/>
                <a:cs typeface="Courier New"/>
                <a:sym typeface="Courier New"/>
              </a:rPr>
              <a:t> </a:t>
            </a:r>
            <a:r>
              <a:rPr lang="zh-TW" sz="1050">
                <a:solidFill>
                  <a:srgbClr val="DCDCAA"/>
                </a:solidFill>
                <a:latin typeface="Courier New"/>
                <a:ea typeface="Courier New"/>
                <a:cs typeface="Courier New"/>
                <a:sym typeface="Courier New"/>
              </a:rPr>
              <a:t>training_step</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batch_idx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569CD6"/>
                </a:solidFill>
                <a:latin typeface="Courier New"/>
                <a:ea typeface="Courier New"/>
                <a:cs typeface="Courier New"/>
                <a:sym typeface="Courier New"/>
              </a:rPr>
              <a:t>def</a:t>
            </a:r>
            <a:r>
              <a:rPr lang="zh-TW" sz="1050">
                <a:solidFill>
                  <a:srgbClr val="CCCCCC"/>
                </a:solidFill>
                <a:latin typeface="Courier New"/>
                <a:ea typeface="Courier New"/>
                <a:cs typeface="Courier New"/>
                <a:sym typeface="Courier New"/>
              </a:rPr>
              <a:t> </a:t>
            </a:r>
            <a:r>
              <a:rPr lang="zh-TW" sz="1050">
                <a:solidFill>
                  <a:srgbClr val="DCDCAA"/>
                </a:solidFill>
                <a:latin typeface="Courier New"/>
                <a:ea typeface="Courier New"/>
                <a:cs typeface="Courier New"/>
                <a:sym typeface="Courier New"/>
              </a:rPr>
              <a:t>validation_step</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batch_idx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y</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endParaRPr sz="1050">
              <a:solidFill>
                <a:srgbClr val="9CDCFE"/>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.view(</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.size(</a:t>
            </a:r>
            <a:r>
              <a:rPr lang="zh-TW" sz="1050">
                <a:solidFill>
                  <a:srgbClr val="B5CEA8"/>
                </a:solidFill>
                <a:latin typeface="Courier New"/>
                <a:ea typeface="Courier New"/>
                <a:cs typeface="Courier New"/>
                <a:sym typeface="Courier New"/>
              </a:rPr>
              <a:t>0</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z</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encoder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decoder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z</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val_loss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F</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mse_loss</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log</a:t>
            </a:r>
            <a:r>
              <a:rPr lang="zh-TW" sz="1050">
                <a:solidFill>
                  <a:srgbClr val="CCCCCC"/>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'Loss/Val'</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val_loss</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569CD6"/>
                </a:solidFill>
                <a:highlight>
                  <a:srgbClr val="1F1F1F"/>
                </a:highlight>
                <a:latin typeface="Courier New"/>
                <a:ea typeface="Courier New"/>
                <a:cs typeface="Courier New"/>
                <a:sym typeface="Courier New"/>
              </a:rPr>
              <a:t>    def</a:t>
            </a:r>
            <a:r>
              <a:rPr lang="zh-TW" sz="1050">
                <a:solidFill>
                  <a:srgbClr val="CCCCCC"/>
                </a:solidFill>
                <a:highlight>
                  <a:srgbClr val="1F1F1F"/>
                </a:highlight>
                <a:latin typeface="Courier New"/>
                <a:ea typeface="Courier New"/>
                <a:cs typeface="Courier New"/>
                <a:sym typeface="Courier New"/>
              </a:rPr>
              <a:t> </a:t>
            </a:r>
            <a:r>
              <a:rPr lang="zh-TW" sz="1050">
                <a:solidFill>
                  <a:srgbClr val="DCDCAA"/>
                </a:solidFill>
                <a:highlight>
                  <a:srgbClr val="1F1F1F"/>
                </a:highlight>
                <a:latin typeface="Courier New"/>
                <a:ea typeface="Courier New"/>
                <a:cs typeface="Courier New"/>
                <a:sym typeface="Courier New"/>
              </a:rPr>
              <a:t>test_step</a:t>
            </a:r>
            <a:r>
              <a:rPr lang="zh-TW" sz="1050">
                <a:solidFill>
                  <a:srgbClr val="CCCCCC"/>
                </a:solidFill>
                <a:highlight>
                  <a:srgbClr val="1F1F1F"/>
                </a:highlight>
                <a:latin typeface="Courier New"/>
                <a:ea typeface="Courier New"/>
                <a:cs typeface="Courier New"/>
                <a:sym typeface="Courier New"/>
              </a:rPr>
              <a:t>(</a:t>
            </a:r>
            <a:r>
              <a:rPr lang="zh-TW" sz="1050">
                <a:solidFill>
                  <a:srgbClr val="9CDCFE"/>
                </a:solidFill>
                <a:highlight>
                  <a:srgbClr val="1F1F1F"/>
                </a:highlight>
                <a:latin typeface="Courier New"/>
                <a:ea typeface="Courier New"/>
                <a:cs typeface="Courier New"/>
                <a:sym typeface="Courier New"/>
              </a:rPr>
              <a:t>self</a:t>
            </a: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batch</a:t>
            </a: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batch_idx</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p:txBody>
      </p:sp>
      <p:sp>
        <p:nvSpPr>
          <p:cNvPr id="153" name="Google Shape;153;p26"/>
          <p:cNvSpPr txBox="1"/>
          <p:nvPr/>
        </p:nvSpPr>
        <p:spPr>
          <a:xfrm>
            <a:off x="4853775" y="1538275"/>
            <a:ext cx="3796200" cy="27591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LitAutoEncoder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val_check_interval</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1000</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check_val_every_n_epoch</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a:t>
            </a:r>
            <a:endParaRPr sz="1050">
              <a:solidFill>
                <a:srgbClr val="B5CEA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fit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train_dataloaders</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train_dataloader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val_dataloaders</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val_dataloader</a:t>
            </a:r>
            <a:endParaRPr sz="1050">
              <a:solidFill>
                <a:srgbClr val="9CDCFE"/>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test</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test_dataloader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p:txBody>
      </p:sp>
      <p:sp>
        <p:nvSpPr>
          <p:cNvPr id="154" name="Google Shape;154;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Early Stopping</a:t>
            </a:r>
            <a:endParaRPr/>
          </a:p>
        </p:txBody>
      </p:sp>
      <p:sp>
        <p:nvSpPr>
          <p:cNvPr id="160" name="Google Shape;160;p27"/>
          <p:cNvSpPr txBox="1"/>
          <p:nvPr/>
        </p:nvSpPr>
        <p:spPr>
          <a:xfrm>
            <a:off x="423650" y="1235825"/>
            <a:ext cx="4747200" cy="21009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early_stopping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EarlyStopping</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monitor</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'Loss/Val'</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min_delta</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0.0</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patience</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3</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'min'</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callbacks</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early_stopping</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fit</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train_dataloader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val_dataloader</a:t>
            </a:r>
            <a:r>
              <a:rPr lang="zh-TW" sz="1050">
                <a:solidFill>
                  <a:srgbClr val="CCCCCC"/>
                </a:solidFill>
                <a:latin typeface="Courier New"/>
                <a:ea typeface="Courier New"/>
                <a:cs typeface="Courier New"/>
                <a:sym typeface="Courier New"/>
              </a:rPr>
              <a:t>)</a:t>
            </a:r>
            <a:endParaRPr/>
          </a:p>
        </p:txBody>
      </p:sp>
      <p:sp>
        <p:nvSpPr>
          <p:cNvPr id="161" name="Google Shape;161;p27"/>
          <p:cNvSpPr txBox="1"/>
          <p:nvPr/>
        </p:nvSpPr>
        <p:spPr>
          <a:xfrm>
            <a:off x="4880200" y="1017725"/>
            <a:ext cx="37695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u="sng">
                <a:solidFill>
                  <a:schemeClr val="hlink"/>
                </a:solidFill>
                <a:hlinkClick r:id="rId3"/>
              </a:rPr>
              <a:t>lightning.pytorch.callbacks.EarlyStopping</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monitor (str) – quantity to be monitored.</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min_delta (float) – minimum change in the monitored quantity to qualify as an improvement.</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patience (int) – number of checks with no improvement after which training will be stopped.</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mode (str) – one of 'min', 'max'. In 'min' mode, training will stop when the quantity monitored has stopped decreasing and in 'max' mode it will stop when the quantity monitored has stopped increasing.</a:t>
            </a:r>
            <a:endParaRPr>
              <a:solidFill>
                <a:schemeClr val="dk1"/>
              </a:solidFill>
            </a:endParaRPr>
          </a:p>
          <a:p>
            <a:pPr indent="-317500" lvl="0" marL="457200" rtl="0" algn="l">
              <a:spcBef>
                <a:spcPts val="0"/>
              </a:spcBef>
              <a:spcAft>
                <a:spcPts val="0"/>
              </a:spcAft>
              <a:buClr>
                <a:schemeClr val="dk1"/>
              </a:buClr>
              <a:buSzPts val="1400"/>
              <a:buChar char="●"/>
            </a:pPr>
            <a:r>
              <a:rPr lang="zh-TW">
                <a:solidFill>
                  <a:schemeClr val="dk1"/>
                </a:solidFill>
              </a:rPr>
              <a:t>. . .</a:t>
            </a:r>
            <a:endParaRPr>
              <a:solidFill>
                <a:schemeClr val="dk1"/>
              </a:solidFill>
            </a:endParaRPr>
          </a:p>
        </p:txBody>
      </p:sp>
      <p:sp>
        <p:nvSpPr>
          <p:cNvPr id="162" name="Google Shape;162;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Checkpointing (1)</a:t>
            </a:r>
            <a:endParaRPr/>
          </a:p>
        </p:txBody>
      </p:sp>
      <p:sp>
        <p:nvSpPr>
          <p:cNvPr id="168" name="Google Shape;168;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lang="zh-TW">
                <a:solidFill>
                  <a:schemeClr val="dk1"/>
                </a:solidFill>
              </a:rPr>
              <a:t>By default, PL automatically save checkpoint on last training epoch</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Unlike plain PyTorch, PL saves everything you need to restore a model</a:t>
            </a:r>
            <a:endParaRPr>
              <a:solidFill>
                <a:schemeClr val="dk1"/>
              </a:solidFill>
            </a:endParaRPr>
          </a:p>
          <a:p>
            <a:pPr indent="-317500" lvl="1" marL="914400" rtl="0" algn="l">
              <a:spcBef>
                <a:spcPts val="0"/>
              </a:spcBef>
              <a:spcAft>
                <a:spcPts val="0"/>
              </a:spcAft>
              <a:buClr>
                <a:schemeClr val="dk1"/>
              </a:buClr>
              <a:buSzPts val="1400"/>
              <a:buChar char="○"/>
            </a:pPr>
            <a:r>
              <a:rPr lang="zh-TW">
                <a:solidFill>
                  <a:schemeClr val="dk1"/>
                </a:solidFill>
              </a:rPr>
              <a:t>Current epoch / Global step</a:t>
            </a:r>
            <a:endParaRPr>
              <a:solidFill>
                <a:schemeClr val="dk1"/>
              </a:solidFill>
            </a:endParaRPr>
          </a:p>
          <a:p>
            <a:pPr indent="-317500" lvl="1" marL="914400" rtl="0" algn="l">
              <a:spcBef>
                <a:spcPts val="0"/>
              </a:spcBef>
              <a:spcAft>
                <a:spcPts val="0"/>
              </a:spcAft>
              <a:buClr>
                <a:schemeClr val="dk1"/>
              </a:buClr>
              <a:buSzPts val="1400"/>
              <a:buChar char="○"/>
            </a:pPr>
            <a:r>
              <a:rPr lang="zh-TW">
                <a:solidFill>
                  <a:schemeClr val="dk1"/>
                </a:solidFill>
              </a:rPr>
              <a:t>LightningModule’s state_dict</a:t>
            </a:r>
            <a:endParaRPr>
              <a:solidFill>
                <a:schemeClr val="dk1"/>
              </a:solidFill>
            </a:endParaRPr>
          </a:p>
          <a:p>
            <a:pPr indent="-317500" lvl="1" marL="914400" rtl="0" algn="l">
              <a:spcBef>
                <a:spcPts val="0"/>
              </a:spcBef>
              <a:spcAft>
                <a:spcPts val="0"/>
              </a:spcAft>
              <a:buClr>
                <a:schemeClr val="dk1"/>
              </a:buClr>
              <a:buSzPts val="1400"/>
              <a:buChar char="○"/>
            </a:pPr>
            <a:r>
              <a:rPr lang="zh-TW">
                <a:solidFill>
                  <a:schemeClr val="dk1"/>
                </a:solidFill>
              </a:rPr>
              <a:t>State of all optimizers, lr schedulers, callbacks</a:t>
            </a:r>
            <a:endParaRPr>
              <a:solidFill>
                <a:schemeClr val="dk1"/>
              </a:solidFill>
            </a:endParaRPr>
          </a:p>
          <a:p>
            <a:pPr indent="-317500" lvl="1" marL="914400" rtl="0" algn="l">
              <a:spcBef>
                <a:spcPts val="0"/>
              </a:spcBef>
              <a:spcAft>
                <a:spcPts val="0"/>
              </a:spcAft>
              <a:buClr>
                <a:schemeClr val="dk1"/>
              </a:buClr>
              <a:buSzPts val="1400"/>
              <a:buChar char="○"/>
            </a:pPr>
            <a:r>
              <a:rPr lang="zh-TW">
                <a:solidFill>
                  <a:schemeClr val="dk1"/>
                </a:solidFill>
              </a:rPr>
              <a:t>The hyperparameters (init arguments) with which the model was created</a:t>
            </a:r>
            <a:endParaRPr>
              <a:solidFill>
                <a:schemeClr val="dk1"/>
              </a:solidFill>
            </a:endParaRPr>
          </a:p>
          <a:p>
            <a:pPr indent="-317500" lvl="1" marL="914400" rtl="0" algn="l">
              <a:spcBef>
                <a:spcPts val="0"/>
              </a:spcBef>
              <a:spcAft>
                <a:spcPts val="0"/>
              </a:spcAft>
              <a:buClr>
                <a:schemeClr val="dk1"/>
              </a:buClr>
              <a:buSzPts val="1400"/>
              <a:buChar char="○"/>
            </a:pPr>
            <a:r>
              <a:rPr lang="zh-TW">
                <a:solidFill>
                  <a:schemeClr val="dk1"/>
                </a:solidFill>
              </a:rPr>
              <a:t>. . .</a:t>
            </a:r>
            <a:endParaRPr>
              <a:solidFill>
                <a:schemeClr val="dk1"/>
              </a:solidFill>
            </a:endParaRPr>
          </a:p>
          <a:p>
            <a:pPr indent="-342900" lvl="0" marL="457200" rtl="0" algn="l">
              <a:lnSpc>
                <a:spcPct val="135714"/>
              </a:lnSpc>
              <a:spcBef>
                <a:spcPts val="0"/>
              </a:spcBef>
              <a:spcAft>
                <a:spcPts val="0"/>
              </a:spcAft>
              <a:buClr>
                <a:schemeClr val="dk1"/>
              </a:buClr>
              <a:buSzPts val="1800"/>
              <a:buChar char="●"/>
            </a:pPr>
            <a:r>
              <a:rPr lang="zh-TW" sz="1400">
                <a:solidFill>
                  <a:schemeClr val="dk1"/>
                </a:solidFill>
              </a:rPr>
              <a:t>To load a LightningModule along with its weights and hyperparameters</a:t>
            </a:r>
            <a:endParaRPr sz="1400">
              <a:solidFill>
                <a:schemeClr val="dk1"/>
              </a:solidFill>
            </a:endParaRPr>
          </a:p>
          <a:p>
            <a:pPr indent="457200" lvl="0" marL="0" rtl="0" algn="l">
              <a:lnSpc>
                <a:spcPct val="135714"/>
              </a:lnSpc>
              <a:spcBef>
                <a:spcPts val="0"/>
              </a:spcBef>
              <a:spcAft>
                <a:spcPts val="0"/>
              </a:spcAft>
              <a:buNone/>
            </a:pPr>
            <a:r>
              <a:rPr lang="zh-TW" sz="1050">
                <a:solidFill>
                  <a:srgbClr val="4EC9B0"/>
                </a:solidFill>
                <a:latin typeface="Courier New"/>
                <a:ea typeface="Courier New"/>
                <a:cs typeface="Courier New"/>
                <a:sym typeface="Courier New"/>
              </a:rPr>
              <a:t>MyLightningModule</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load_from_checkpoint</a:t>
            </a:r>
            <a:r>
              <a:rPr lang="zh-TW" sz="1050">
                <a:solidFill>
                  <a:srgbClr val="CCCCCC"/>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'/path/to/checkpoint.ckpt'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342900" lvl="0" marL="457200" rtl="0" algn="l">
              <a:lnSpc>
                <a:spcPct val="135714"/>
              </a:lnSpc>
              <a:spcBef>
                <a:spcPts val="0"/>
              </a:spcBef>
              <a:spcAft>
                <a:spcPts val="0"/>
              </a:spcAft>
              <a:buClr>
                <a:schemeClr val="dk1"/>
              </a:buClr>
              <a:buSzPts val="1800"/>
              <a:buChar char="●"/>
            </a:pPr>
            <a:r>
              <a:rPr lang="zh-TW" sz="1400">
                <a:solidFill>
                  <a:schemeClr val="dk1"/>
                </a:solidFill>
              </a:rPr>
              <a:t>You can also save the checkpoint manually</a:t>
            </a:r>
            <a:br>
              <a:rPr lang="zh-TW" sz="1400">
                <a:solidFill>
                  <a:schemeClr val="dk1"/>
                </a:solidFill>
              </a:rPr>
            </a:b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LitAutoEncoder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fit</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save_checkpoint</a:t>
            </a:r>
            <a:r>
              <a:rPr lang="zh-TW" sz="1050">
                <a:solidFill>
                  <a:srgbClr val="CCCCCC"/>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'/path/to/checkpoint.ckpt'</a:t>
            </a:r>
            <a:r>
              <a:rPr lang="zh-TW" sz="1050">
                <a:solidFill>
                  <a:srgbClr val="CCCCCC"/>
                </a:solidFill>
                <a:latin typeface="Courier New"/>
                <a:ea typeface="Courier New"/>
                <a:cs typeface="Courier New"/>
                <a:sym typeface="Courier New"/>
              </a:rPr>
              <a:t>)</a:t>
            </a:r>
            <a:endParaRPr sz="1400">
              <a:solidFill>
                <a:schemeClr val="dk1"/>
              </a:solidFill>
            </a:endParaRPr>
          </a:p>
        </p:txBody>
      </p:sp>
      <p:sp>
        <p:nvSpPr>
          <p:cNvPr id="169" name="Google Shape;169;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Checkpointing (2)</a:t>
            </a:r>
            <a:endParaRPr/>
          </a:p>
        </p:txBody>
      </p:sp>
      <p:sp>
        <p:nvSpPr>
          <p:cNvPr id="175" name="Google Shape;17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chemeClr val="dk1"/>
              </a:buClr>
              <a:buSzPts val="1800"/>
              <a:buChar char="●"/>
            </a:pPr>
            <a:r>
              <a:rPr lang="zh-TW" sz="1400">
                <a:solidFill>
                  <a:schemeClr val="dk1"/>
                </a:solidFill>
              </a:rPr>
              <a:t>Save Hyperparameters</a:t>
            </a:r>
            <a:endParaRPr sz="1050">
              <a:solidFill>
                <a:srgbClr val="569CD6"/>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569CD6"/>
                </a:solidFill>
                <a:latin typeface="Courier New"/>
                <a:ea typeface="Courier New"/>
                <a:cs typeface="Courier New"/>
                <a:sym typeface="Courier New"/>
              </a:rPr>
              <a:t>class</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MyLightningModule</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LightningModule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569CD6"/>
                </a:solidFill>
                <a:latin typeface="Courier New"/>
                <a:ea typeface="Courier New"/>
                <a:cs typeface="Courier New"/>
                <a:sym typeface="Courier New"/>
              </a:rPr>
              <a:t>def</a:t>
            </a:r>
            <a:r>
              <a:rPr lang="zh-TW" sz="1050">
                <a:solidFill>
                  <a:srgbClr val="CCCCCC"/>
                </a:solidFill>
                <a:latin typeface="Courier New"/>
                <a:ea typeface="Courier New"/>
                <a:cs typeface="Courier New"/>
                <a:sym typeface="Courier New"/>
              </a:rPr>
              <a:t> </a:t>
            </a:r>
            <a:r>
              <a:rPr lang="zh-TW" sz="1050">
                <a:solidFill>
                  <a:srgbClr val="DCDCAA"/>
                </a:solidFill>
                <a:latin typeface="Courier New"/>
                <a:ea typeface="Courier New"/>
                <a:cs typeface="Courier New"/>
                <a:sym typeface="Courier New"/>
              </a:rPr>
              <a:t>__init__</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learning_rate</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another_parameter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super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__init__</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self</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save_hyperparameters</a:t>
            </a:r>
            <a:r>
              <a:rPr lang="zh-TW" sz="1050">
                <a:solidFill>
                  <a:srgbClr val="CCCCCC"/>
                </a:solidFill>
                <a:highlight>
                  <a:srgbClr val="264F78"/>
                </a:highlight>
                <a:latin typeface="Courier New"/>
                <a:ea typeface="Courier New"/>
                <a:cs typeface="Courier New"/>
                <a:sym typeface="Courier New"/>
              </a:rPr>
              <a:t>()</a:t>
            </a:r>
            <a:br>
              <a:rPr lang="zh-TW" sz="1050">
                <a:solidFill>
                  <a:srgbClr val="CCCCCC"/>
                </a:solidFill>
                <a:highlight>
                  <a:srgbClr val="264F78"/>
                </a:highlight>
                <a:latin typeface="Courier New"/>
                <a:ea typeface="Courier New"/>
                <a:cs typeface="Courier New"/>
                <a:sym typeface="Courier New"/>
              </a:rPr>
            </a:br>
            <a:endParaRPr sz="1050">
              <a:solidFill>
                <a:srgbClr val="CCCCCC"/>
              </a:solidFill>
              <a:highlight>
                <a:srgbClr val="264F78"/>
              </a:highlight>
              <a:latin typeface="Courier New"/>
              <a:ea typeface="Courier New"/>
              <a:cs typeface="Courier New"/>
              <a:sym typeface="Courier New"/>
            </a:endParaRPr>
          </a:p>
          <a:p>
            <a:pPr indent="0" lvl="0" marL="457200" rtl="0" algn="l">
              <a:lnSpc>
                <a:spcPct val="135714"/>
              </a:lnSpc>
              <a:spcBef>
                <a:spcPts val="0"/>
              </a:spcBef>
              <a:spcAft>
                <a:spcPts val="0"/>
              </a:spcAft>
              <a:buNone/>
            </a:pPr>
            <a:r>
              <a:rPr lang="zh-TW" sz="1050">
                <a:solidFill>
                  <a:srgbClr val="9CDCFE"/>
                </a:solidFill>
                <a:highlight>
                  <a:srgbClr val="1F1F1F"/>
                </a:highlight>
                <a:latin typeface="Courier New"/>
                <a:ea typeface="Courier New"/>
                <a:cs typeface="Courier New"/>
                <a:sym typeface="Courier New"/>
              </a:rPr>
              <a:t>checkpoint</a:t>
            </a:r>
            <a:r>
              <a:rPr lang="zh-TW" sz="1050">
                <a:solidFill>
                  <a:srgbClr val="CCCCCC"/>
                </a:solidFill>
                <a:highlight>
                  <a:srgbClr val="1F1F1F"/>
                </a:highlight>
                <a:latin typeface="Courier New"/>
                <a:ea typeface="Courier New"/>
                <a:cs typeface="Courier New"/>
                <a:sym typeface="Courier New"/>
              </a:rPr>
              <a:t> </a:t>
            </a:r>
            <a:r>
              <a:rPr lang="zh-TW" sz="1050">
                <a:solidFill>
                  <a:srgbClr val="D4D4D4"/>
                </a:solidFill>
                <a:highlight>
                  <a:srgbClr val="1F1F1F"/>
                </a:highlight>
                <a:latin typeface="Courier New"/>
                <a:ea typeface="Courier New"/>
                <a:cs typeface="Courier New"/>
                <a:sym typeface="Courier New"/>
              </a:rPr>
              <a:t>=</a:t>
            </a:r>
            <a:r>
              <a:rPr lang="zh-TW" sz="1050">
                <a:solidFill>
                  <a:srgbClr val="CCCCCC"/>
                </a:solidFill>
                <a:highlight>
                  <a:srgbClr val="1F1F1F"/>
                </a:highlight>
                <a:latin typeface="Courier New"/>
                <a:ea typeface="Courier New"/>
                <a:cs typeface="Courier New"/>
                <a:sym typeface="Courier New"/>
              </a:rPr>
              <a:t> </a:t>
            </a:r>
            <a:r>
              <a:rPr lang="zh-TW" sz="1050">
                <a:solidFill>
                  <a:srgbClr val="4EC9B0"/>
                </a:solidFill>
                <a:highlight>
                  <a:srgbClr val="1F1F1F"/>
                </a:highlight>
                <a:latin typeface="Courier New"/>
                <a:ea typeface="Courier New"/>
                <a:cs typeface="Courier New"/>
                <a:sym typeface="Courier New"/>
              </a:rPr>
              <a:t>torch</a:t>
            </a:r>
            <a:r>
              <a:rPr lang="zh-TW" sz="1050">
                <a:solidFill>
                  <a:srgbClr val="CCCCCC"/>
                </a:solidFill>
                <a:highlight>
                  <a:srgbClr val="1F1F1F"/>
                </a:highlight>
                <a:latin typeface="Courier New"/>
                <a:ea typeface="Courier New"/>
                <a:cs typeface="Courier New"/>
                <a:sym typeface="Courier New"/>
              </a:rPr>
              <a:t>.</a:t>
            </a:r>
            <a:r>
              <a:rPr lang="zh-TW" sz="1050">
                <a:solidFill>
                  <a:srgbClr val="DCDCAA"/>
                </a:solidFill>
                <a:highlight>
                  <a:srgbClr val="1F1F1F"/>
                </a:highlight>
                <a:latin typeface="Courier New"/>
                <a:ea typeface="Courier New"/>
                <a:cs typeface="Courier New"/>
                <a:sym typeface="Courier New"/>
              </a:rPr>
              <a:t>load</a:t>
            </a:r>
            <a:r>
              <a:rPr lang="zh-TW" sz="1050">
                <a:solidFill>
                  <a:srgbClr val="CCCCCC"/>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'/path/to/checkpoint.ckpt'</a:t>
            </a:r>
            <a:r>
              <a:rPr lang="zh-TW" sz="1050">
                <a:solidFill>
                  <a:srgbClr val="CCCCCC"/>
                </a:solidFill>
                <a:highlight>
                  <a:srgbClr val="1F1F1F"/>
                </a:highlight>
                <a:latin typeface="Courier New"/>
                <a:ea typeface="Courier New"/>
                <a:cs typeface="Courier New"/>
                <a:sym typeface="Courier New"/>
              </a:rPr>
              <a:t>)</a:t>
            </a:r>
            <a:br>
              <a:rPr lang="zh-TW" sz="1050">
                <a:solidFill>
                  <a:srgbClr val="CCCCCC"/>
                </a:solidFill>
                <a:highlight>
                  <a:srgbClr val="1F1F1F"/>
                </a:highlight>
                <a:latin typeface="Courier New"/>
                <a:ea typeface="Courier New"/>
                <a:cs typeface="Courier New"/>
                <a:sym typeface="Courier New"/>
              </a:rPr>
            </a:br>
            <a:r>
              <a:rPr lang="zh-TW" sz="1050">
                <a:solidFill>
                  <a:srgbClr val="DCDCAA"/>
                </a:solidFill>
                <a:highlight>
                  <a:srgbClr val="1F1F1F"/>
                </a:highlight>
                <a:latin typeface="Courier New"/>
                <a:ea typeface="Courier New"/>
                <a:cs typeface="Courier New"/>
                <a:sym typeface="Courier New"/>
              </a:rPr>
              <a:t>print</a:t>
            </a:r>
            <a:r>
              <a:rPr lang="zh-TW" sz="1050">
                <a:solidFill>
                  <a:srgbClr val="CCCCCC"/>
                </a:solidFill>
                <a:highlight>
                  <a:srgbClr val="1F1F1F"/>
                </a:highlight>
                <a:latin typeface="Courier New"/>
                <a:ea typeface="Courier New"/>
                <a:cs typeface="Courier New"/>
                <a:sym typeface="Courier New"/>
              </a:rPr>
              <a:t>(</a:t>
            </a:r>
            <a:r>
              <a:rPr lang="zh-TW" sz="1050">
                <a:solidFill>
                  <a:srgbClr val="9CDCFE"/>
                </a:solidFill>
                <a:highlight>
                  <a:srgbClr val="1F1F1F"/>
                </a:highlight>
                <a:latin typeface="Courier New"/>
                <a:ea typeface="Courier New"/>
                <a:cs typeface="Courier New"/>
                <a:sym typeface="Courier New"/>
              </a:rPr>
              <a:t>checkpoint</a:t>
            </a:r>
            <a:r>
              <a:rPr lang="zh-TW" sz="1050">
                <a:solidFill>
                  <a:srgbClr val="CCCCCC"/>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'hyper_parameters'</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457200" lvl="0" marL="0" rtl="0" algn="l">
              <a:lnSpc>
                <a:spcPct val="135714"/>
              </a:lnSpc>
              <a:spcBef>
                <a:spcPts val="0"/>
              </a:spcBef>
              <a:spcAft>
                <a:spcPts val="0"/>
              </a:spcAft>
              <a:buNone/>
            </a:pPr>
            <a:r>
              <a:rPr lang="zh-TW" sz="1050">
                <a:solidFill>
                  <a:srgbClr val="6A9955"/>
                </a:solidFill>
                <a:highlight>
                  <a:srgbClr val="1F1F1F"/>
                </a:highlight>
                <a:latin typeface="Courier New"/>
                <a:ea typeface="Courier New"/>
                <a:cs typeface="Courier New"/>
                <a:sym typeface="Courier New"/>
              </a:rPr>
              <a:t># {"learning_rate": the_value, "another_parameter": the_other_value}</a:t>
            </a:r>
            <a:endParaRPr sz="1050">
              <a:solidFill>
                <a:srgbClr val="CCCCCC"/>
              </a:solidFill>
              <a:latin typeface="Courier New"/>
              <a:ea typeface="Courier New"/>
              <a:cs typeface="Courier New"/>
              <a:sym typeface="Courier New"/>
            </a:endParaRPr>
          </a:p>
          <a:p>
            <a:pPr indent="-317500" lvl="0" marL="457200" rtl="0" algn="l">
              <a:spcBef>
                <a:spcPts val="0"/>
              </a:spcBef>
              <a:spcAft>
                <a:spcPts val="0"/>
              </a:spcAft>
              <a:buClr>
                <a:schemeClr val="dk1"/>
              </a:buClr>
              <a:buSzPts val="1400"/>
              <a:buChar char="●"/>
            </a:pPr>
            <a:r>
              <a:rPr lang="zh-TW" sz="1400">
                <a:solidFill>
                  <a:schemeClr val="dk1"/>
                </a:solidFill>
              </a:rPr>
              <a:t>Resume training state</a:t>
            </a:r>
            <a:br>
              <a:rPr lang="zh-TW" sz="1400">
                <a:solidFill>
                  <a:schemeClr val="dk1"/>
                </a:solidFill>
              </a:rPr>
            </a:br>
            <a:r>
              <a:rPr lang="zh-TW" sz="1050">
                <a:solidFill>
                  <a:srgbClr val="9CDCFE"/>
                </a:solidFill>
                <a:highlight>
                  <a:srgbClr val="1F1F1F"/>
                </a:highlight>
                <a:latin typeface="Courier New"/>
                <a:ea typeface="Courier New"/>
                <a:cs typeface="Courier New"/>
                <a:sym typeface="Courier New"/>
              </a:rPr>
              <a:t>model</a:t>
            </a:r>
            <a:r>
              <a:rPr lang="zh-TW" sz="1050">
                <a:solidFill>
                  <a:srgbClr val="CCCCCC"/>
                </a:solidFill>
                <a:highlight>
                  <a:srgbClr val="1F1F1F"/>
                </a:highlight>
                <a:latin typeface="Courier New"/>
                <a:ea typeface="Courier New"/>
                <a:cs typeface="Courier New"/>
                <a:sym typeface="Courier New"/>
              </a:rPr>
              <a:t> </a:t>
            </a:r>
            <a:r>
              <a:rPr lang="zh-TW" sz="1050">
                <a:solidFill>
                  <a:srgbClr val="D4D4D4"/>
                </a:solidFill>
                <a:highlight>
                  <a:srgbClr val="1F1F1F"/>
                </a:highlight>
                <a:latin typeface="Courier New"/>
                <a:ea typeface="Courier New"/>
                <a:cs typeface="Courier New"/>
                <a:sym typeface="Courier New"/>
              </a:rPr>
              <a:t>=</a:t>
            </a:r>
            <a:r>
              <a:rPr lang="zh-TW" sz="1050">
                <a:solidFill>
                  <a:srgbClr val="CCCCCC"/>
                </a:solidFill>
                <a:highlight>
                  <a:srgbClr val="1F1F1F"/>
                </a:highlight>
                <a:latin typeface="Courier New"/>
                <a:ea typeface="Courier New"/>
                <a:cs typeface="Courier New"/>
                <a:sym typeface="Courier New"/>
              </a:rPr>
              <a:t> </a:t>
            </a:r>
            <a:r>
              <a:rPr lang="zh-TW" sz="1050">
                <a:solidFill>
                  <a:srgbClr val="4EC9B0"/>
                </a:solidFill>
                <a:highlight>
                  <a:srgbClr val="1F1F1F"/>
                </a:highlight>
                <a:latin typeface="Courier New"/>
                <a:ea typeface="Courier New"/>
                <a:cs typeface="Courier New"/>
                <a:sym typeface="Courier New"/>
              </a:rPr>
              <a:t>LitAutoEncoder</a:t>
            </a:r>
            <a:r>
              <a:rPr lang="zh-TW" sz="1050">
                <a:solidFill>
                  <a:srgbClr val="CCCCCC"/>
                </a:solidFill>
                <a:highlight>
                  <a:srgbClr val="1F1F1F"/>
                </a:highlight>
                <a:latin typeface="Courier New"/>
                <a:ea typeface="Courier New"/>
                <a:cs typeface="Courier New"/>
                <a:sym typeface="Courier New"/>
              </a:rPr>
              <a:t>()</a:t>
            </a:r>
            <a:br>
              <a:rPr lang="zh-TW" sz="1050">
                <a:solidFill>
                  <a:srgbClr val="CCCCCC"/>
                </a:solidFill>
                <a:highlight>
                  <a:srgbClr val="1F1F1F"/>
                </a:highlight>
                <a:latin typeface="Courier New"/>
                <a:ea typeface="Courier New"/>
                <a:cs typeface="Courier New"/>
                <a:sym typeface="Courier New"/>
              </a:rPr>
            </a:br>
            <a:r>
              <a:rPr lang="zh-TW" sz="1050">
                <a:solidFill>
                  <a:srgbClr val="9CDCFE"/>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 </a:t>
            </a:r>
            <a:r>
              <a:rPr lang="zh-TW" sz="1050">
                <a:solidFill>
                  <a:srgbClr val="D4D4D4"/>
                </a:solidFill>
                <a:highlight>
                  <a:srgbClr val="1F1F1F"/>
                </a:highlight>
                <a:latin typeface="Courier New"/>
                <a:ea typeface="Courier New"/>
                <a:cs typeface="Courier New"/>
                <a:sym typeface="Courier New"/>
              </a:rPr>
              <a:t>=</a:t>
            </a:r>
            <a:r>
              <a:rPr lang="zh-TW" sz="1050">
                <a:solidFill>
                  <a:srgbClr val="CCCCCC"/>
                </a:solidFill>
                <a:highlight>
                  <a:srgbClr val="1F1F1F"/>
                </a:highlight>
                <a:latin typeface="Courier New"/>
                <a:ea typeface="Courier New"/>
                <a:cs typeface="Courier New"/>
                <a:sym typeface="Courier New"/>
              </a:rPr>
              <a:t> </a:t>
            </a:r>
            <a:r>
              <a:rPr lang="zh-TW" sz="1050">
                <a:solidFill>
                  <a:srgbClr val="4EC9B0"/>
                </a:solidFill>
                <a:highlight>
                  <a:srgbClr val="1F1F1F"/>
                </a:highlight>
                <a:latin typeface="Courier New"/>
                <a:ea typeface="Courier New"/>
                <a:cs typeface="Courier New"/>
                <a:sym typeface="Courier New"/>
              </a:rPr>
              <a:t>L</a:t>
            </a:r>
            <a:r>
              <a:rPr lang="zh-TW" sz="1050">
                <a:solidFill>
                  <a:srgbClr val="CCCCCC"/>
                </a:solidFill>
                <a:highlight>
                  <a:srgbClr val="1F1F1F"/>
                </a:highlight>
                <a:latin typeface="Courier New"/>
                <a:ea typeface="Courier New"/>
                <a:cs typeface="Courier New"/>
                <a:sym typeface="Courier New"/>
              </a:rPr>
              <a:t>.</a:t>
            </a:r>
            <a:r>
              <a:rPr lang="zh-TW" sz="1050">
                <a:solidFill>
                  <a:srgbClr val="4EC9B0"/>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a:t>
            </a:r>
            <a:br>
              <a:rPr lang="zh-TW" sz="1050">
                <a:solidFill>
                  <a:srgbClr val="CCCCCC"/>
                </a:solidFill>
                <a:highlight>
                  <a:srgbClr val="1F1F1F"/>
                </a:highlight>
                <a:latin typeface="Courier New"/>
                <a:ea typeface="Courier New"/>
                <a:cs typeface="Courier New"/>
                <a:sym typeface="Courier New"/>
              </a:rPr>
            </a:br>
            <a:r>
              <a:rPr lang="zh-TW" sz="1050">
                <a:solidFill>
                  <a:srgbClr val="6A9955"/>
                </a:solidFill>
                <a:highlight>
                  <a:srgbClr val="1F1F1F"/>
                </a:highlight>
                <a:latin typeface="Courier New"/>
                <a:ea typeface="Courier New"/>
                <a:cs typeface="Courier New"/>
                <a:sym typeface="Courier New"/>
              </a:rPr>
              <a:t># automatically restores model, epoch, step, LR schedulers, etc…</a:t>
            </a:r>
            <a:br>
              <a:rPr lang="zh-TW" sz="1050">
                <a:solidFill>
                  <a:srgbClr val="6A9955"/>
                </a:solidFill>
                <a:highlight>
                  <a:srgbClr val="1F1F1F"/>
                </a:highlight>
                <a:latin typeface="Courier New"/>
                <a:ea typeface="Courier New"/>
                <a:cs typeface="Courier New"/>
                <a:sym typeface="Courier New"/>
              </a:rPr>
            </a:br>
            <a:r>
              <a:rPr lang="zh-TW" sz="1050">
                <a:solidFill>
                  <a:srgbClr val="9CDCFE"/>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a:t>
            </a:r>
            <a:r>
              <a:rPr lang="zh-TW" sz="1050">
                <a:solidFill>
                  <a:srgbClr val="DCDCAA"/>
                </a:solidFill>
                <a:highlight>
                  <a:srgbClr val="1F1F1F"/>
                </a:highlight>
                <a:latin typeface="Courier New"/>
                <a:ea typeface="Courier New"/>
                <a:cs typeface="Courier New"/>
                <a:sym typeface="Courier New"/>
              </a:rPr>
              <a:t>fit</a:t>
            </a:r>
            <a:r>
              <a:rPr lang="zh-TW" sz="1050">
                <a:solidFill>
                  <a:srgbClr val="CCCCCC"/>
                </a:solidFill>
                <a:highlight>
                  <a:srgbClr val="1F1F1F"/>
                </a:highlight>
                <a:latin typeface="Courier New"/>
                <a:ea typeface="Courier New"/>
                <a:cs typeface="Courier New"/>
                <a:sym typeface="Courier New"/>
              </a:rPr>
              <a:t>(</a:t>
            </a:r>
            <a:r>
              <a:rPr lang="zh-TW" sz="1050">
                <a:solidFill>
                  <a:srgbClr val="9CDCFE"/>
                </a:solidFill>
                <a:highlight>
                  <a:srgbClr val="1F1F1F"/>
                </a:highlight>
                <a:latin typeface="Courier New"/>
                <a:ea typeface="Courier New"/>
                <a:cs typeface="Courier New"/>
                <a:sym typeface="Courier New"/>
              </a:rPr>
              <a:t>model</a:t>
            </a: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ckpt_path</a:t>
            </a:r>
            <a:r>
              <a:rPr lang="zh-TW" sz="1050">
                <a:solidFill>
                  <a:srgbClr val="D4D4D4"/>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'/path/to/checkpoint.ckpt'</a:t>
            </a:r>
            <a:r>
              <a:rPr lang="zh-TW" sz="1050">
                <a:solidFill>
                  <a:srgbClr val="CCCCCC"/>
                </a:solidFill>
                <a:highlight>
                  <a:srgbClr val="1F1F1F"/>
                </a:highlight>
                <a:latin typeface="Courier New"/>
                <a:ea typeface="Courier New"/>
                <a:cs typeface="Courier New"/>
                <a:sym typeface="Courier New"/>
              </a:rPr>
              <a:t>)</a:t>
            </a:r>
            <a:endParaRPr sz="1400">
              <a:solidFill>
                <a:schemeClr val="dk1"/>
              </a:solidFill>
            </a:endParaRPr>
          </a:p>
        </p:txBody>
      </p:sp>
      <p:sp>
        <p:nvSpPr>
          <p:cNvPr id="176" name="Google Shape;176;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u="sng">
                <a:solidFill>
                  <a:schemeClr val="hlink"/>
                </a:solidFill>
                <a:hlinkClick r:id="rId3"/>
              </a:rPr>
              <a:t>lightning.pytorch.callbacks.ModelCheckpoint</a:t>
            </a:r>
            <a:endParaRPr>
              <a:solidFill>
                <a:schemeClr val="dk1"/>
              </a:solidFill>
            </a:endParaRPr>
          </a:p>
          <a:p>
            <a:pPr indent="-304800" lvl="0" marL="457200" rtl="0" algn="l">
              <a:spcBef>
                <a:spcPts val="1200"/>
              </a:spcBef>
              <a:spcAft>
                <a:spcPts val="0"/>
              </a:spcAft>
              <a:buClr>
                <a:schemeClr val="dk1"/>
              </a:buClr>
              <a:buSzPts val="1200"/>
              <a:buChar char="●"/>
            </a:pPr>
            <a:r>
              <a:rPr lang="zh-TW" sz="1200">
                <a:solidFill>
                  <a:schemeClr val="dk1"/>
                </a:solidFill>
              </a:rPr>
              <a:t>monitor (</a:t>
            </a:r>
            <a:r>
              <a:rPr lang="zh-TW" sz="950">
                <a:solidFill>
                  <a:schemeClr val="dk1"/>
                </a:solidFill>
                <a:uFill>
                  <a:noFill/>
                </a:uFill>
                <a:latin typeface="Courier New"/>
                <a:ea typeface="Courier New"/>
                <a:cs typeface="Courier New"/>
                <a:sym typeface="Courier New"/>
                <a:hlinkClick r:id="rId4">
                  <a:extLst>
                    <a:ext uri="{A12FA001-AC4F-418D-AE19-62706E023703}">
                      <ahyp:hlinkClr val="tx"/>
                    </a:ext>
                  </a:extLst>
                </a:hlinkClick>
              </a:rPr>
              <a:t>Optional</a:t>
            </a:r>
            <a:r>
              <a:rPr lang="zh-TW" sz="1200">
                <a:solidFill>
                  <a:schemeClr val="dk1"/>
                </a:solidFill>
              </a:rPr>
              <a:t>[</a:t>
            </a:r>
            <a:r>
              <a:rPr lang="zh-TW" sz="950">
                <a:solidFill>
                  <a:schemeClr val="dk1"/>
                </a:solidFill>
                <a:uFill>
                  <a:noFill/>
                </a:uFill>
                <a:latin typeface="Courier New"/>
                <a:ea typeface="Courier New"/>
                <a:cs typeface="Courier New"/>
                <a:sym typeface="Courier New"/>
                <a:hlinkClick r:id="rId5">
                  <a:extLst>
                    <a:ext uri="{A12FA001-AC4F-418D-AE19-62706E023703}">
                      <ahyp:hlinkClr val="tx"/>
                    </a:ext>
                  </a:extLst>
                </a:hlinkClick>
              </a:rPr>
              <a:t>str</a:t>
            </a:r>
            <a:r>
              <a:rPr lang="zh-TW" sz="1200">
                <a:solidFill>
                  <a:schemeClr val="dk1"/>
                </a:solidFill>
              </a:rPr>
              <a:t>]) – quantity to monitor. By default it is </a:t>
            </a:r>
            <a:r>
              <a:rPr lang="zh-TW" sz="950">
                <a:solidFill>
                  <a:schemeClr val="dk1"/>
                </a:solidFill>
                <a:latin typeface="Courier New"/>
                <a:ea typeface="Courier New"/>
                <a:cs typeface="Courier New"/>
                <a:sym typeface="Courier New"/>
              </a:rPr>
              <a:t>None</a:t>
            </a:r>
            <a:r>
              <a:rPr lang="zh-TW" sz="1200">
                <a:solidFill>
                  <a:schemeClr val="dk1"/>
                </a:solidFill>
              </a:rPr>
              <a:t> which saves a checkpoint only for the last epoch.</a:t>
            </a:r>
            <a:endParaRPr sz="1200">
              <a:solidFill>
                <a:schemeClr val="dk1"/>
              </a:solidFill>
            </a:endParaRPr>
          </a:p>
          <a:p>
            <a:pPr indent="-304800" lvl="0" marL="457200" rtl="0" algn="l">
              <a:spcBef>
                <a:spcPts val="0"/>
              </a:spcBef>
              <a:spcAft>
                <a:spcPts val="0"/>
              </a:spcAft>
              <a:buClr>
                <a:schemeClr val="dk1"/>
              </a:buClr>
              <a:buSzPts val="1200"/>
              <a:buChar char="●"/>
            </a:pPr>
            <a:r>
              <a:rPr lang="zh-TW" sz="1200">
                <a:solidFill>
                  <a:schemeClr val="dk1"/>
                </a:solidFill>
              </a:rPr>
              <a:t>save_top_k (</a:t>
            </a:r>
            <a:r>
              <a:rPr lang="zh-TW" sz="950">
                <a:solidFill>
                  <a:schemeClr val="dk1"/>
                </a:solidFill>
                <a:uFill>
                  <a:noFill/>
                </a:uFill>
                <a:latin typeface="Courier New"/>
                <a:ea typeface="Courier New"/>
                <a:cs typeface="Courier New"/>
                <a:sym typeface="Courier New"/>
                <a:hlinkClick r:id="rId6">
                  <a:extLst>
                    <a:ext uri="{A12FA001-AC4F-418D-AE19-62706E023703}">
                      <ahyp:hlinkClr val="tx"/>
                    </a:ext>
                  </a:extLst>
                </a:hlinkClick>
              </a:rPr>
              <a:t>int</a:t>
            </a:r>
            <a:r>
              <a:rPr lang="zh-TW" sz="1200">
                <a:solidFill>
                  <a:schemeClr val="dk1"/>
                </a:solidFill>
              </a:rPr>
              <a:t>) – if </a:t>
            </a:r>
            <a:r>
              <a:rPr lang="zh-TW" sz="950">
                <a:solidFill>
                  <a:schemeClr val="dk1"/>
                </a:solidFill>
                <a:latin typeface="Courier New"/>
                <a:ea typeface="Courier New"/>
                <a:cs typeface="Courier New"/>
                <a:sym typeface="Courier New"/>
              </a:rPr>
              <a:t>save_top_k == k</a:t>
            </a:r>
            <a:r>
              <a:rPr lang="zh-TW" sz="1200">
                <a:solidFill>
                  <a:schemeClr val="dk1"/>
                </a:solidFill>
              </a:rPr>
              <a:t>, the best k models according to the quantity monitored will be saved. if </a:t>
            </a:r>
            <a:r>
              <a:rPr lang="zh-TW" sz="950">
                <a:solidFill>
                  <a:schemeClr val="dk1"/>
                </a:solidFill>
                <a:latin typeface="Courier New"/>
                <a:ea typeface="Courier New"/>
                <a:cs typeface="Courier New"/>
                <a:sym typeface="Courier New"/>
              </a:rPr>
              <a:t>save_top_k == 0</a:t>
            </a:r>
            <a:r>
              <a:rPr lang="zh-TW" sz="1200">
                <a:solidFill>
                  <a:schemeClr val="dk1"/>
                </a:solidFill>
              </a:rPr>
              <a:t>, no models are saved. if </a:t>
            </a:r>
            <a:r>
              <a:rPr lang="zh-TW" sz="950">
                <a:solidFill>
                  <a:schemeClr val="dk1"/>
                </a:solidFill>
                <a:latin typeface="Courier New"/>
                <a:ea typeface="Courier New"/>
                <a:cs typeface="Courier New"/>
                <a:sym typeface="Courier New"/>
              </a:rPr>
              <a:t>save_top_k == -1</a:t>
            </a:r>
            <a:r>
              <a:rPr lang="zh-TW" sz="1200">
                <a:solidFill>
                  <a:schemeClr val="dk1"/>
                </a:solidFill>
              </a:rPr>
              <a:t>, all models are saved.</a:t>
            </a:r>
            <a:endParaRPr sz="1200">
              <a:solidFill>
                <a:schemeClr val="dk1"/>
              </a:solidFill>
            </a:endParaRPr>
          </a:p>
          <a:p>
            <a:pPr indent="-304800" lvl="0" marL="457200" rtl="0" algn="l">
              <a:spcBef>
                <a:spcPts val="0"/>
              </a:spcBef>
              <a:spcAft>
                <a:spcPts val="0"/>
              </a:spcAft>
              <a:buClr>
                <a:schemeClr val="dk1"/>
              </a:buClr>
              <a:buSzPts val="1200"/>
              <a:buChar char="●"/>
            </a:pPr>
            <a:r>
              <a:rPr lang="zh-TW" sz="1200">
                <a:solidFill>
                  <a:schemeClr val="dk1"/>
                </a:solidFill>
              </a:rPr>
              <a:t>mode (</a:t>
            </a:r>
            <a:r>
              <a:rPr lang="zh-TW" sz="950">
                <a:solidFill>
                  <a:schemeClr val="dk1"/>
                </a:solidFill>
                <a:uFill>
                  <a:noFill/>
                </a:uFill>
                <a:latin typeface="Courier New"/>
                <a:ea typeface="Courier New"/>
                <a:cs typeface="Courier New"/>
                <a:sym typeface="Courier New"/>
                <a:hlinkClick r:id="rId7">
                  <a:extLst>
                    <a:ext uri="{A12FA001-AC4F-418D-AE19-62706E023703}">
                      <ahyp:hlinkClr val="tx"/>
                    </a:ext>
                  </a:extLst>
                </a:hlinkClick>
              </a:rPr>
              <a:t>str</a:t>
            </a:r>
            <a:r>
              <a:rPr lang="zh-TW" sz="1200">
                <a:solidFill>
                  <a:schemeClr val="dk1"/>
                </a:solidFill>
              </a:rPr>
              <a:t>) – one of {min, max}. If </a:t>
            </a:r>
            <a:r>
              <a:rPr lang="zh-TW" sz="950">
                <a:solidFill>
                  <a:schemeClr val="dk1"/>
                </a:solidFill>
                <a:latin typeface="Courier New"/>
                <a:ea typeface="Courier New"/>
                <a:cs typeface="Courier New"/>
                <a:sym typeface="Courier New"/>
              </a:rPr>
              <a:t>save_top_k != 0</a:t>
            </a:r>
            <a:r>
              <a:rPr lang="zh-TW" sz="1200">
                <a:solidFill>
                  <a:schemeClr val="dk1"/>
                </a:solidFill>
              </a:rPr>
              <a:t>, the decision to overwrite the current save file is made based on either the maximization or the minimization of the monitored quantity.</a:t>
            </a:r>
            <a:endParaRPr sz="1200">
              <a:solidFill>
                <a:schemeClr val="dk1"/>
              </a:solidFill>
            </a:endParaRPr>
          </a:p>
          <a:p>
            <a:pPr indent="-304800" lvl="0" marL="457200" rtl="0" algn="l">
              <a:spcBef>
                <a:spcPts val="0"/>
              </a:spcBef>
              <a:spcAft>
                <a:spcPts val="0"/>
              </a:spcAft>
              <a:buClr>
                <a:schemeClr val="dk1"/>
              </a:buClr>
              <a:buSzPts val="1200"/>
              <a:buChar char="●"/>
            </a:pPr>
            <a:r>
              <a:rPr lang="zh-TW" sz="1200">
                <a:solidFill>
                  <a:schemeClr val="dk1"/>
                </a:solidFill>
              </a:rPr>
              <a:t>. .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182" name="Google Shape;182;p30"/>
          <p:cNvSpPr txBox="1"/>
          <p:nvPr/>
        </p:nvSpPr>
        <p:spPr>
          <a:xfrm>
            <a:off x="362000" y="3075575"/>
            <a:ext cx="3743100" cy="16623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checkpoint_callback</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ModelCheckpoint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save_top_k</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10</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monitor</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'Loss/Val'</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'min'</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auto_insert_metric_name</a:t>
            </a:r>
            <a:r>
              <a:rPr lang="zh-TW" sz="1050">
                <a:solidFill>
                  <a:srgbClr val="D4D4D4"/>
                </a:solidFill>
                <a:latin typeface="Courier New"/>
                <a:ea typeface="Courier New"/>
                <a:cs typeface="Courier New"/>
                <a:sym typeface="Courier New"/>
              </a:rPr>
              <a:t>=</a:t>
            </a:r>
            <a:r>
              <a:rPr lang="zh-TW" sz="1050">
                <a:solidFill>
                  <a:srgbClr val="569CD6"/>
                </a:solidFill>
                <a:latin typeface="Courier New"/>
                <a:ea typeface="Courier New"/>
                <a:cs typeface="Courier New"/>
                <a:sym typeface="Courier New"/>
              </a:rPr>
              <a:t>False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filename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a:t>
            </a:r>
            <a:r>
              <a:rPr lang="zh-TW" sz="1050">
                <a:solidFill>
                  <a:srgbClr val="569CD6"/>
                </a:solidFill>
                <a:latin typeface="Courier New"/>
                <a:ea typeface="Courier New"/>
                <a:cs typeface="Courier New"/>
                <a:sym typeface="Courier New"/>
              </a:rPr>
              <a:t>{epoch:02d}</a:t>
            </a:r>
            <a:r>
              <a:rPr lang="zh-TW" sz="1050">
                <a:solidFill>
                  <a:srgbClr val="CE9178"/>
                </a:solidFill>
                <a:latin typeface="Courier New"/>
                <a:ea typeface="Courier New"/>
                <a:cs typeface="Courier New"/>
                <a:sym typeface="Courier New"/>
              </a:rPr>
              <a:t>-{Loss/Val:.2f}'</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a:p>
        </p:txBody>
      </p:sp>
      <p:sp>
        <p:nvSpPr>
          <p:cNvPr id="183" name="Google Shape;183;p30"/>
          <p:cNvSpPr txBox="1"/>
          <p:nvPr/>
        </p:nvSpPr>
        <p:spPr>
          <a:xfrm>
            <a:off x="4166800" y="3075575"/>
            <a:ext cx="3514200" cy="16623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checkpoint_callback</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ModelCheckpoint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monitor</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'global_step'</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'max'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save_top_k</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1</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every_n_train_steps</a:t>
            </a:r>
            <a:r>
              <a:rPr lang="zh-TW" sz="1050">
                <a:solidFill>
                  <a:srgbClr val="D4D4D4"/>
                </a:solidFill>
                <a:latin typeface="Courier New"/>
                <a:ea typeface="Courier New"/>
                <a:cs typeface="Courier New"/>
                <a:sym typeface="Courier New"/>
              </a:rPr>
              <a:t>=</a:t>
            </a:r>
            <a:r>
              <a:rPr lang="zh-TW" sz="1050">
                <a:solidFill>
                  <a:srgbClr val="B5CEA8"/>
                </a:solidFill>
                <a:latin typeface="Courier New"/>
                <a:ea typeface="Courier New"/>
                <a:cs typeface="Courier New"/>
                <a:sym typeface="Courier New"/>
              </a:rPr>
              <a:t>500</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filename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a:t>
            </a:r>
            <a:r>
              <a:rPr lang="zh-TW" sz="1050">
                <a:solidFill>
                  <a:srgbClr val="569CD6"/>
                </a:solidFill>
                <a:latin typeface="Courier New"/>
                <a:ea typeface="Courier New"/>
                <a:cs typeface="Courier New"/>
                <a:sym typeface="Courier New"/>
              </a:rPr>
              <a:t>{epoch:02d}</a:t>
            </a:r>
            <a:r>
              <a:rPr lang="zh-TW" sz="1050">
                <a:solidFill>
                  <a:srgbClr val="CE9178"/>
                </a:solidFill>
                <a:latin typeface="Courier New"/>
                <a:ea typeface="Courier New"/>
                <a:cs typeface="Courier New"/>
                <a:sym typeface="Courier New"/>
              </a:rPr>
              <a:t>-</a:t>
            </a:r>
            <a:r>
              <a:rPr lang="zh-TW" sz="1050">
                <a:solidFill>
                  <a:srgbClr val="569CD6"/>
                </a:solidFill>
                <a:latin typeface="Courier New"/>
                <a:ea typeface="Courier New"/>
                <a:cs typeface="Courier New"/>
                <a:sym typeface="Courier New"/>
              </a:rPr>
              <a:t>{global_step}</a:t>
            </a:r>
            <a:r>
              <a:rPr lang="zh-TW" sz="1050">
                <a:solidFill>
                  <a:srgbClr val="CE9178"/>
                </a:solidFill>
                <a:latin typeface="Courier New"/>
                <a:ea typeface="Courier New"/>
                <a:cs typeface="Courier New"/>
                <a:sym typeface="Courier New"/>
              </a:rPr>
              <a:t>'</a:t>
            </a:r>
            <a:endParaRPr sz="1050">
              <a:solidFill>
                <a:srgbClr val="CE917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a:p>
        </p:txBody>
      </p:sp>
      <p:sp>
        <p:nvSpPr>
          <p:cNvPr id="184" name="Google Shape;184;p30"/>
          <p:cNvSpPr txBox="1"/>
          <p:nvPr/>
        </p:nvSpPr>
        <p:spPr>
          <a:xfrm>
            <a:off x="5592650" y="686975"/>
            <a:ext cx="3321300" cy="785100"/>
          </a:xfrm>
          <a:prstGeom prst="rect">
            <a:avLst/>
          </a:prstGeom>
          <a:noFill/>
          <a:ln cap="flat" cmpd="sng" w="9525">
            <a:solidFill>
              <a:srgbClr val="FFE59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 </a:t>
            </a:r>
            <a:r>
              <a:rPr lang="zh-TW" sz="1050">
                <a:solidFill>
                  <a:srgbClr val="D4D4D4"/>
                </a:solidFill>
                <a:highlight>
                  <a:srgbClr val="1F1F1F"/>
                </a:highlight>
                <a:latin typeface="Courier New"/>
                <a:ea typeface="Courier New"/>
                <a:cs typeface="Courier New"/>
                <a:sym typeface="Courier New"/>
              </a:rPr>
              <a:t>=</a:t>
            </a:r>
            <a:r>
              <a:rPr lang="zh-TW" sz="1050">
                <a:solidFill>
                  <a:srgbClr val="CCCCCC"/>
                </a:solidFill>
                <a:highlight>
                  <a:srgbClr val="1F1F1F"/>
                </a:highlight>
                <a:latin typeface="Courier New"/>
                <a:ea typeface="Courier New"/>
                <a:cs typeface="Courier New"/>
                <a:sym typeface="Courier New"/>
              </a:rPr>
              <a:t> </a:t>
            </a:r>
            <a:r>
              <a:rPr lang="zh-TW" sz="1050">
                <a:solidFill>
                  <a:srgbClr val="4EC9B0"/>
                </a:solidFill>
                <a:highlight>
                  <a:srgbClr val="1F1F1F"/>
                </a:highlight>
                <a:latin typeface="Courier New"/>
                <a:ea typeface="Courier New"/>
                <a:cs typeface="Courier New"/>
                <a:sym typeface="Courier New"/>
              </a:rPr>
              <a:t>L</a:t>
            </a:r>
            <a:r>
              <a:rPr lang="zh-TW" sz="1050">
                <a:solidFill>
                  <a:srgbClr val="CCCCCC"/>
                </a:solidFill>
                <a:highlight>
                  <a:srgbClr val="1F1F1F"/>
                </a:highlight>
                <a:latin typeface="Courier New"/>
                <a:ea typeface="Courier New"/>
                <a:cs typeface="Courier New"/>
                <a:sym typeface="Courier New"/>
              </a:rPr>
              <a:t>.</a:t>
            </a:r>
            <a:r>
              <a:rPr lang="zh-TW" sz="1050">
                <a:solidFill>
                  <a:srgbClr val="4EC9B0"/>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callbacks</a:t>
            </a:r>
            <a:r>
              <a:rPr lang="zh-TW" sz="1050">
                <a:solidFill>
                  <a:srgbClr val="D4D4D4"/>
                </a:solidFill>
                <a:highlight>
                  <a:srgbClr val="1F1F1F"/>
                </a:highlight>
                <a:latin typeface="Courier New"/>
                <a:ea typeface="Courier New"/>
                <a:cs typeface="Courier New"/>
                <a:sym typeface="Courier New"/>
              </a:rPr>
              <a:t>=</a:t>
            </a: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checkpoint_callback</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p:txBody>
      </p:sp>
      <p:sp>
        <p:nvSpPr>
          <p:cNvPr id="185" name="Google Shape;185;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186" name="Google Shape;18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Checkpointing (2)</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Advanced Training </a:t>
            </a:r>
            <a:r>
              <a:rPr lang="zh-TW"/>
              <a:t>Techniques</a:t>
            </a:r>
            <a:endParaRPr/>
          </a:p>
        </p:txBody>
      </p:sp>
      <p:sp>
        <p:nvSpPr>
          <p:cNvPr id="192" name="Google Shape;192;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Introduction</a:t>
            </a:r>
            <a:endParaRPr/>
          </a:p>
        </p:txBody>
      </p:sp>
      <p:sp>
        <p:nvSpPr>
          <p:cNvPr id="61" name="Google Shape;6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Gradient Accumulation &amp; </a:t>
            </a:r>
            <a:r>
              <a:rPr lang="zh-TW"/>
              <a:t>Gradient Clipping (1)</a:t>
            </a:r>
            <a:r>
              <a:rPr lang="zh-TW"/>
              <a:t> </a:t>
            </a:r>
            <a:endParaRPr/>
          </a:p>
        </p:txBody>
      </p:sp>
      <p:sp>
        <p:nvSpPr>
          <p:cNvPr id="198" name="Google Shape;198;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zh-TW">
                <a:solidFill>
                  <a:srgbClr val="E06666"/>
                </a:solidFill>
              </a:rPr>
              <a:t>Gradient accumulation</a:t>
            </a:r>
            <a:r>
              <a:rPr lang="zh-TW">
                <a:solidFill>
                  <a:schemeClr val="dk1"/>
                </a:solidFill>
              </a:rPr>
              <a:t> is a technique to mitigate memory constraints when training large models with limited GPU memory. </a:t>
            </a:r>
            <a:r>
              <a:rPr lang="zh-TW">
                <a:solidFill>
                  <a:srgbClr val="FFE599"/>
                </a:solidFill>
              </a:rPr>
              <a:t>It allows you to simulate using a larger effective batch size without increasing the actual batch size</a:t>
            </a:r>
            <a:r>
              <a:rPr lang="zh-TW">
                <a:solidFill>
                  <a:schemeClr val="dk1"/>
                </a:solidFill>
              </a:rPr>
              <a:t>.</a:t>
            </a:r>
            <a:endParaRPr>
              <a:solidFill>
                <a:schemeClr val="dk1"/>
              </a:solidFill>
            </a:endParaRPr>
          </a:p>
          <a:p>
            <a:pPr indent="0" lvl="0" marL="457200" rtl="0" algn="l">
              <a:spcBef>
                <a:spcPts val="1200"/>
              </a:spcBef>
              <a:spcAft>
                <a:spcPts val="0"/>
              </a:spcAft>
              <a:buNone/>
            </a:pPr>
            <a:r>
              <a:t/>
            </a:r>
            <a:endParaRPr>
              <a:solidFill>
                <a:schemeClr val="dk1"/>
              </a:solidFill>
            </a:endParaRPr>
          </a:p>
          <a:p>
            <a:pPr indent="-342900" lvl="0" marL="457200" rtl="0" algn="l">
              <a:spcBef>
                <a:spcPts val="1200"/>
              </a:spcBef>
              <a:spcAft>
                <a:spcPts val="0"/>
              </a:spcAft>
              <a:buClr>
                <a:schemeClr val="dk1"/>
              </a:buClr>
              <a:buSzPts val="1800"/>
              <a:buChar char="●"/>
            </a:pPr>
            <a:r>
              <a:rPr lang="zh-TW">
                <a:solidFill>
                  <a:srgbClr val="E06666"/>
                </a:solidFill>
              </a:rPr>
              <a:t>Gradient clipping</a:t>
            </a:r>
            <a:r>
              <a:rPr lang="zh-TW">
                <a:solidFill>
                  <a:schemeClr val="dk1"/>
                </a:solidFill>
              </a:rPr>
              <a:t> is a technique to limit the magnitude of gradients during backpropagation, </a:t>
            </a:r>
            <a:r>
              <a:rPr lang="zh-TW">
                <a:solidFill>
                  <a:srgbClr val="FFE599"/>
                </a:solidFill>
              </a:rPr>
              <a:t>preventing exploding gradients and stabilizing training</a:t>
            </a:r>
            <a:r>
              <a:rPr lang="zh-TW">
                <a:solidFill>
                  <a:schemeClr val="dk1"/>
                </a:solidFill>
              </a:rPr>
              <a:t>.</a:t>
            </a:r>
            <a:endParaRPr>
              <a:solidFill>
                <a:schemeClr val="dk1"/>
              </a:solidFill>
            </a:endParaRPr>
          </a:p>
        </p:txBody>
      </p:sp>
      <p:sp>
        <p:nvSpPr>
          <p:cNvPr id="199" name="Google Shape;199;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Gradient Accumulation &amp; Gradient Clipping (2)</a:t>
            </a:r>
            <a:endParaRPr/>
          </a:p>
        </p:txBody>
      </p:sp>
      <p:sp>
        <p:nvSpPr>
          <p:cNvPr id="205" name="Google Shape;205;p33"/>
          <p:cNvSpPr txBox="1"/>
          <p:nvPr>
            <p:ph idx="1" type="body"/>
          </p:nvPr>
        </p:nvSpPr>
        <p:spPr>
          <a:xfrm>
            <a:off x="311700" y="1152475"/>
            <a:ext cx="6752700" cy="3416400"/>
          </a:xfrm>
          <a:prstGeom prst="rect">
            <a:avLst/>
          </a:prstGeom>
        </p:spPr>
        <p:txBody>
          <a:bodyPr anchorCtr="0" anchor="t" bIns="91425" lIns="91425" spcFirstLastPara="1" rIns="91425" wrap="square" tIns="91425">
            <a:normAutofit lnSpcReduction="20000"/>
          </a:bodyPr>
          <a:lstStyle/>
          <a:p>
            <a:pPr indent="0" lvl="0" marL="0" rtl="0" algn="l">
              <a:lnSpc>
                <a:spcPct val="135714"/>
              </a:lnSpc>
              <a:spcBef>
                <a:spcPts val="0"/>
              </a:spcBef>
              <a:spcAft>
                <a:spcPts val="0"/>
              </a:spcAft>
              <a:buNone/>
            </a:pPr>
            <a:r>
              <a:rPr lang="zh-TW" sz="1050">
                <a:solidFill>
                  <a:srgbClr val="6A9955"/>
                </a:solidFill>
                <a:highlight>
                  <a:srgbClr val="1F1F1F"/>
                </a:highlight>
                <a:latin typeface="Courier New"/>
                <a:ea typeface="Courier New"/>
                <a:cs typeface="Courier New"/>
                <a:sym typeface="Courier New"/>
              </a:rPr>
              <a:t># Plain PyTorch</a:t>
            </a:r>
            <a:br>
              <a:rPr lang="zh-TW" sz="1050">
                <a:solidFill>
                  <a:srgbClr val="CCCCCC"/>
                </a:solidFill>
                <a:latin typeface="Courier New"/>
                <a:ea typeface="Courier New"/>
                <a:cs typeface="Courier New"/>
                <a:sym typeface="Courier New"/>
              </a:rPr>
            </a:b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gradient_clip_algorithm</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'norm'</a:t>
            </a:r>
            <a:r>
              <a:rPr lang="zh-TW" sz="1050">
                <a:solidFill>
                  <a:srgbClr val="CCCCCC"/>
                </a:solidFill>
                <a:latin typeface="Courier New"/>
                <a:ea typeface="Courier New"/>
                <a:cs typeface="Courier New"/>
                <a:sym typeface="Courier New"/>
              </a:rPr>
              <a:t> </a:t>
            </a:r>
            <a:r>
              <a:rPr lang="zh-TW" sz="1050">
                <a:solidFill>
                  <a:srgbClr val="6A9955"/>
                </a:solidFill>
                <a:latin typeface="Courier New"/>
                <a:ea typeface="Courier New"/>
                <a:cs typeface="Courier New"/>
                <a:sym typeface="Courier New"/>
              </a:rPr>
              <a:t># or value</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gradient_clip_val</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B5CEA8"/>
                </a:solidFill>
                <a:latin typeface="Courier New"/>
                <a:ea typeface="Courier New"/>
                <a:cs typeface="Courier New"/>
                <a:sym typeface="Courier New"/>
              </a:rPr>
              <a:t>1.0</a:t>
            </a:r>
            <a:endParaRPr sz="1050">
              <a:solidFill>
                <a:srgbClr val="B5CEA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gradient_accumulate_steps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B5CEA8"/>
                </a:solidFill>
                <a:latin typeface="Courier New"/>
                <a:ea typeface="Courier New"/>
                <a:cs typeface="Courier New"/>
                <a:sym typeface="Courier New"/>
              </a:rPr>
              <a:t>4</a:t>
            </a:r>
            <a:endParaRPr sz="1050">
              <a:solidFill>
                <a:srgbClr val="B5CEA8"/>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for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batch_idx</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batch</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in</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enumerate</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dataloader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loss</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loss</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gradient_accumulate_steps</a:t>
            </a:r>
            <a:endParaRPr sz="1050">
              <a:solidFill>
                <a:srgbClr val="9CDCFE"/>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backward</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highlight>
                  <a:srgbClr val="264F78"/>
                </a:highlight>
                <a:latin typeface="Courier New"/>
                <a:ea typeface="Courier New"/>
                <a:cs typeface="Courier New"/>
                <a:sym typeface="Courier New"/>
              </a:rPr>
              <a:t>if</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batch_idx</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B5CEA8"/>
                </a:solidFill>
                <a:highlight>
                  <a:srgbClr val="264F78"/>
                </a:highlight>
                <a:latin typeface="Courier New"/>
                <a:ea typeface="Courier New"/>
                <a:cs typeface="Courier New"/>
                <a:sym typeface="Courier New"/>
              </a:rPr>
              <a:t>1</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gradient_accumulate_steps</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B5CEA8"/>
                </a:solidFill>
                <a:highlight>
                  <a:srgbClr val="264F78"/>
                </a:highlight>
                <a:latin typeface="Courier New"/>
                <a:ea typeface="Courier New"/>
                <a:cs typeface="Courier New"/>
                <a:sym typeface="Courier New"/>
              </a:rPr>
              <a:t>0</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gradient_clip_algorithm</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'norm'</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4EC9B0"/>
                </a:solidFill>
                <a:highlight>
                  <a:srgbClr val="264F78"/>
                </a:highlight>
                <a:latin typeface="Courier New"/>
                <a:ea typeface="Courier New"/>
                <a:cs typeface="Courier New"/>
                <a:sym typeface="Courier New"/>
              </a:rPr>
              <a:t>torch</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nn</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utils</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clip_grad_norm_</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model</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parameters</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gradient_clip_val</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elif</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gradient_clip_algorithm</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'value'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4EC9B0"/>
                </a:solidFill>
                <a:highlight>
                  <a:srgbClr val="264F78"/>
                </a:highlight>
                <a:latin typeface="Courier New"/>
                <a:ea typeface="Courier New"/>
                <a:cs typeface="Courier New"/>
                <a:sym typeface="Courier New"/>
              </a:rPr>
              <a:t>torch</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nn</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utils</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clip_grad_value_</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model</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parameters</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gradient_clip_val</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optimizer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step</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optimizer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zero_grad</a:t>
            </a:r>
            <a:r>
              <a:rPr lang="zh-TW" sz="1050">
                <a:solidFill>
                  <a:srgbClr val="CCCCCC"/>
                </a:solidFill>
                <a:latin typeface="Courier New"/>
                <a:ea typeface="Courier New"/>
                <a:cs typeface="Courier New"/>
                <a:sym typeface="Courier New"/>
              </a:rPr>
              <a:t>()</a:t>
            </a:r>
            <a:endParaRPr/>
          </a:p>
        </p:txBody>
      </p:sp>
      <p:sp>
        <p:nvSpPr>
          <p:cNvPr id="206" name="Google Shape;206;p33"/>
          <p:cNvSpPr txBox="1"/>
          <p:nvPr>
            <p:ph idx="1" type="body"/>
          </p:nvPr>
        </p:nvSpPr>
        <p:spPr>
          <a:xfrm>
            <a:off x="4487400" y="1203500"/>
            <a:ext cx="4444200" cy="1297800"/>
          </a:xfrm>
          <a:prstGeom prst="rect">
            <a:avLst/>
          </a:prstGeom>
          <a:ln cap="flat" cmpd="sng" w="9525">
            <a:solidFill>
              <a:srgbClr val="FFE599"/>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lnSpc>
                <a:spcPct val="135714"/>
              </a:lnSpc>
              <a:spcBef>
                <a:spcPts val="0"/>
              </a:spcBef>
              <a:spcAft>
                <a:spcPts val="0"/>
              </a:spcAft>
              <a:buNone/>
            </a:pPr>
            <a:r>
              <a:rPr lang="zh-TW" sz="1050">
                <a:solidFill>
                  <a:srgbClr val="6A9955"/>
                </a:solidFill>
                <a:highlight>
                  <a:srgbClr val="1F1F1F"/>
                </a:highlight>
                <a:latin typeface="Courier New"/>
                <a:ea typeface="Courier New"/>
                <a:cs typeface="Courier New"/>
                <a:sym typeface="Courier New"/>
              </a:rPr>
              <a:t># PyTorch Lightning</a:t>
            </a:r>
            <a:br>
              <a:rPr lang="zh-TW" sz="1050">
                <a:solidFill>
                  <a:srgbClr val="4EC9B0"/>
                </a:solidFill>
                <a:highlight>
                  <a:srgbClr val="1F1F1F"/>
                </a:highlight>
                <a:latin typeface="Courier New"/>
                <a:ea typeface="Courier New"/>
                <a:cs typeface="Courier New"/>
                <a:sym typeface="Courier New"/>
              </a:rPr>
            </a:br>
            <a:r>
              <a:rPr lang="zh-TW" sz="1050">
                <a:solidFill>
                  <a:srgbClr val="4EC9B0"/>
                </a:solidFill>
                <a:highlight>
                  <a:srgbClr val="1F1F1F"/>
                </a:highlight>
                <a:latin typeface="Courier New"/>
                <a:ea typeface="Courier New"/>
                <a:cs typeface="Courier New"/>
                <a:sym typeface="Courier New"/>
              </a:rPr>
              <a:t>L</a:t>
            </a:r>
            <a:r>
              <a:rPr lang="zh-TW" sz="1050">
                <a:solidFill>
                  <a:srgbClr val="CCCCCC"/>
                </a:solidFill>
                <a:highlight>
                  <a:srgbClr val="1F1F1F"/>
                </a:highlight>
                <a:latin typeface="Courier New"/>
                <a:ea typeface="Courier New"/>
                <a:cs typeface="Courier New"/>
                <a:sym typeface="Courier New"/>
              </a:rPr>
              <a:t>.</a:t>
            </a:r>
            <a:r>
              <a:rPr lang="zh-TW" sz="1050">
                <a:solidFill>
                  <a:srgbClr val="4EC9B0"/>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gradient_accumulate_steps</a:t>
            </a:r>
            <a:r>
              <a:rPr lang="zh-TW" sz="1050">
                <a:solidFill>
                  <a:srgbClr val="D4D4D4"/>
                </a:solidFill>
                <a:highlight>
                  <a:srgbClr val="1F1F1F"/>
                </a:highlight>
                <a:latin typeface="Courier New"/>
                <a:ea typeface="Courier New"/>
                <a:cs typeface="Courier New"/>
                <a:sym typeface="Courier New"/>
              </a:rPr>
              <a:t>=</a:t>
            </a:r>
            <a:r>
              <a:rPr lang="zh-TW" sz="1050">
                <a:solidFill>
                  <a:srgbClr val="B5CEA8"/>
                </a:solidFill>
                <a:highlight>
                  <a:srgbClr val="1F1F1F"/>
                </a:highlight>
                <a:latin typeface="Courier New"/>
                <a:ea typeface="Courier New"/>
                <a:cs typeface="Courier New"/>
                <a:sym typeface="Courier New"/>
              </a:rPr>
              <a:t>4</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gradient_clip_algorithm</a:t>
            </a:r>
            <a:r>
              <a:rPr lang="zh-TW" sz="1050">
                <a:solidFill>
                  <a:srgbClr val="D4D4D4"/>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'norm'</a:t>
            </a:r>
            <a:r>
              <a:rPr lang="zh-TW" sz="1050">
                <a:solidFill>
                  <a:srgbClr val="CCCCCC"/>
                </a:solidFill>
                <a:highlight>
                  <a:srgbClr val="1F1F1F"/>
                </a:highlight>
                <a:latin typeface="Courier New"/>
                <a:ea typeface="Courier New"/>
                <a:cs typeface="Courier New"/>
                <a:sym typeface="Courier New"/>
              </a:rPr>
              <a:t>, </a:t>
            </a:r>
            <a:r>
              <a:rPr lang="zh-TW" sz="1050">
                <a:solidFill>
                  <a:srgbClr val="6A9955"/>
                </a:solidFill>
                <a:highlight>
                  <a:srgbClr val="1F1F1F"/>
                </a:highlight>
                <a:latin typeface="Courier New"/>
                <a:ea typeface="Courier New"/>
                <a:cs typeface="Courier New"/>
                <a:sym typeface="Courier New"/>
              </a:rPr>
              <a:t># Default</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gradient_clip_val</a:t>
            </a:r>
            <a:r>
              <a:rPr lang="zh-TW" sz="1050">
                <a:solidFill>
                  <a:srgbClr val="D4D4D4"/>
                </a:solidFill>
                <a:highlight>
                  <a:srgbClr val="1F1F1F"/>
                </a:highlight>
                <a:latin typeface="Courier New"/>
                <a:ea typeface="Courier New"/>
                <a:cs typeface="Courier New"/>
                <a:sym typeface="Courier New"/>
              </a:rPr>
              <a:t>=</a:t>
            </a:r>
            <a:r>
              <a:rPr lang="zh-TW" sz="1050">
                <a:solidFill>
                  <a:srgbClr val="B5CEA8"/>
                </a:solidFill>
                <a:highlight>
                  <a:srgbClr val="1F1F1F"/>
                </a:highlight>
                <a:latin typeface="Courier New"/>
                <a:ea typeface="Courier New"/>
                <a:cs typeface="Courier New"/>
                <a:sym typeface="Courier New"/>
              </a:rPr>
              <a:t>1.0</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p:txBody>
      </p:sp>
      <p:sp>
        <p:nvSpPr>
          <p:cNvPr id="207" name="Google Shape;207;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Mixed Precision Training (1)</a:t>
            </a:r>
            <a:endParaRPr/>
          </a:p>
        </p:txBody>
      </p:sp>
      <p:sp>
        <p:nvSpPr>
          <p:cNvPr id="213" name="Google Shape;213;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zh-TW">
                <a:solidFill>
                  <a:schemeClr val="dk1"/>
                </a:solidFill>
              </a:rPr>
              <a:t>PyTorch trains on </a:t>
            </a:r>
            <a:r>
              <a:rPr lang="zh-TW">
                <a:solidFill>
                  <a:srgbClr val="FFE599"/>
                </a:solidFill>
              </a:rPr>
              <a:t>32-bit</a:t>
            </a:r>
            <a:r>
              <a:rPr lang="zh-TW">
                <a:solidFill>
                  <a:schemeClr val="dk1"/>
                </a:solidFill>
              </a:rPr>
              <a:t> floating-point (FP32) arithmetic </a:t>
            </a:r>
            <a:r>
              <a:rPr lang="zh-TW">
                <a:solidFill>
                  <a:srgbClr val="FFE599"/>
                </a:solidFill>
              </a:rPr>
              <a:t>by default</a:t>
            </a:r>
            <a:r>
              <a:rPr lang="zh-TW">
                <a:solidFill>
                  <a:schemeClr val="dk1"/>
                </a:solidFill>
              </a:rPr>
              <a:t>. However, many deep learning models </a:t>
            </a:r>
            <a:r>
              <a:rPr lang="zh-TW">
                <a:solidFill>
                  <a:srgbClr val="FFE599"/>
                </a:solidFill>
              </a:rPr>
              <a:t>do not require this to reach complete accuracy</a:t>
            </a:r>
            <a:r>
              <a:rPr lang="zh-TW">
                <a:solidFill>
                  <a:schemeClr val="dk1"/>
                </a:solidFill>
              </a:rPr>
              <a:t>.</a:t>
            </a:r>
            <a:endParaRPr>
              <a:solidFill>
                <a:schemeClr val="dk1"/>
              </a:solidFill>
            </a:endParaRPr>
          </a:p>
          <a:p>
            <a:pPr indent="0" lvl="0" marL="0" rtl="0" algn="l">
              <a:spcBef>
                <a:spcPts val="1200"/>
              </a:spcBef>
              <a:spcAft>
                <a:spcPts val="0"/>
              </a:spcAft>
              <a:buNone/>
            </a:pPr>
            <a:r>
              <a:rPr lang="zh-TW">
                <a:solidFill>
                  <a:schemeClr val="dk1"/>
                </a:solidFill>
              </a:rPr>
              <a:t>In such cases, using </a:t>
            </a:r>
            <a:r>
              <a:rPr lang="zh-TW">
                <a:solidFill>
                  <a:srgbClr val="FFE599"/>
                </a:solidFill>
              </a:rPr>
              <a:t>lower-precision</a:t>
            </a:r>
            <a:r>
              <a:rPr lang="zh-TW">
                <a:solidFill>
                  <a:schemeClr val="dk1"/>
                </a:solidFill>
              </a:rPr>
              <a:t> arithmetic like 16-bit floating-point (</a:t>
            </a:r>
            <a:r>
              <a:rPr lang="zh-TW">
                <a:solidFill>
                  <a:srgbClr val="FFE599"/>
                </a:solidFill>
              </a:rPr>
              <a:t>FP16</a:t>
            </a:r>
            <a:r>
              <a:rPr lang="zh-TW">
                <a:solidFill>
                  <a:schemeClr val="dk1"/>
                </a:solidFill>
              </a:rPr>
              <a:t>) can offer several advantages. The key advantages are:</a:t>
            </a:r>
            <a:endParaRPr>
              <a:solidFill>
                <a:schemeClr val="dk1"/>
              </a:solidFill>
            </a:endParaRPr>
          </a:p>
          <a:p>
            <a:pPr indent="-334327" lvl="0" marL="457200" rtl="0" algn="l">
              <a:spcBef>
                <a:spcPts val="1200"/>
              </a:spcBef>
              <a:spcAft>
                <a:spcPts val="0"/>
              </a:spcAft>
              <a:buClr>
                <a:schemeClr val="dk1"/>
              </a:buClr>
              <a:buSzPct val="100000"/>
              <a:buChar char="●"/>
            </a:pPr>
            <a:r>
              <a:rPr lang="zh-TW">
                <a:solidFill>
                  <a:srgbClr val="E06666"/>
                </a:solidFill>
              </a:rPr>
              <a:t>Faster Computation</a:t>
            </a:r>
            <a:r>
              <a:rPr lang="zh-TW">
                <a:solidFill>
                  <a:schemeClr val="dk1"/>
                </a:solidFill>
              </a:rPr>
              <a:t>: Half precision uses 16 bits to represent numbers compared to 32 bits in single precision (FP32). This means that FP16 operations can be performed with </a:t>
            </a:r>
            <a:r>
              <a:rPr lang="zh-TW">
                <a:solidFill>
                  <a:srgbClr val="FFE599"/>
                </a:solidFill>
              </a:rPr>
              <a:t>lower memory bandwidth and storage requirements, leading to faster computation times.</a:t>
            </a:r>
            <a:br>
              <a:rPr lang="zh-TW">
                <a:solidFill>
                  <a:schemeClr val="dk1"/>
                </a:solidFill>
              </a:rPr>
            </a:br>
            <a:endParaRPr>
              <a:solidFill>
                <a:schemeClr val="dk1"/>
              </a:solidFill>
            </a:endParaRPr>
          </a:p>
          <a:p>
            <a:pPr indent="-334327" lvl="0" marL="457200" rtl="0" algn="l">
              <a:spcBef>
                <a:spcPts val="0"/>
              </a:spcBef>
              <a:spcAft>
                <a:spcPts val="0"/>
              </a:spcAft>
              <a:buClr>
                <a:schemeClr val="dk1"/>
              </a:buClr>
              <a:buSzPct val="100000"/>
              <a:buChar char="●"/>
            </a:pPr>
            <a:r>
              <a:rPr lang="zh-TW">
                <a:solidFill>
                  <a:srgbClr val="E06666"/>
                </a:solidFill>
              </a:rPr>
              <a:t>Reduced Memory Usage</a:t>
            </a:r>
            <a:r>
              <a:rPr lang="zh-TW">
                <a:solidFill>
                  <a:schemeClr val="dk1"/>
                </a:solidFill>
              </a:rPr>
              <a:t>: Since half precision requires half the memory compared to single precision, </a:t>
            </a:r>
            <a:r>
              <a:rPr lang="zh-TW">
                <a:solidFill>
                  <a:srgbClr val="FFE599"/>
                </a:solidFill>
              </a:rPr>
              <a:t>it allows for larger model architectures and batch sizes without running into memory limitations.</a:t>
            </a:r>
            <a:endParaRPr>
              <a:solidFill>
                <a:srgbClr val="FFE599"/>
              </a:solidFill>
            </a:endParaRPr>
          </a:p>
        </p:txBody>
      </p:sp>
      <p:sp>
        <p:nvSpPr>
          <p:cNvPr id="214" name="Google Shape;214;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Mixed Precision Training (2) - Why “Mixed”?</a:t>
            </a:r>
            <a:endParaRPr/>
          </a:p>
        </p:txBody>
      </p:sp>
      <p:sp>
        <p:nvSpPr>
          <p:cNvPr id="220" name="Google Shape;220;p35"/>
          <p:cNvSpPr txBox="1"/>
          <p:nvPr>
            <p:ph idx="1" type="body"/>
          </p:nvPr>
        </p:nvSpPr>
        <p:spPr>
          <a:xfrm>
            <a:off x="311700" y="1152475"/>
            <a:ext cx="7932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TW">
                <a:solidFill>
                  <a:schemeClr val="dk1"/>
                </a:solidFill>
              </a:rPr>
              <a:t>Compared to FP32, which has 8 exponent bits, </a:t>
            </a:r>
            <a:r>
              <a:rPr lang="zh-TW">
                <a:solidFill>
                  <a:srgbClr val="FFE599"/>
                </a:solidFill>
              </a:rPr>
              <a:t>FP16 has only 5 exponent bits, resulting in a significantly narrower dynamic range</a:t>
            </a:r>
            <a:r>
              <a:rPr lang="zh-TW">
                <a:solidFill>
                  <a:schemeClr val="dk1"/>
                </a:solidFill>
              </a:rPr>
              <a:t>. As a result, if the values are too large or too small, </a:t>
            </a:r>
            <a:r>
              <a:rPr lang="zh-TW">
                <a:solidFill>
                  <a:srgbClr val="FFE599"/>
                </a:solidFill>
              </a:rPr>
              <a:t>it can lead to overflow or underflow issues, causing instability in model training.  </a:t>
            </a:r>
            <a:r>
              <a:rPr lang="zh-TW">
                <a:solidFill>
                  <a:schemeClr val="dk1"/>
                </a:solidFill>
              </a:rPr>
              <a:t>To alleviate this issue, we can </a:t>
            </a:r>
            <a:r>
              <a:rPr lang="zh-TW">
                <a:solidFill>
                  <a:srgbClr val="FFE599"/>
                </a:solidFill>
              </a:rPr>
              <a:t>keep precision-sensitive computations in FP32 while using FP16 for computations that are not as sensitive</a:t>
            </a:r>
            <a:r>
              <a:rPr lang="zh-TW">
                <a:solidFill>
                  <a:schemeClr val="dk1"/>
                </a:solidFill>
              </a:rPr>
              <a:t>, and this is the concept of mixed precision training.</a:t>
            </a:r>
            <a:endParaRPr>
              <a:solidFill>
                <a:schemeClr val="dk1"/>
              </a:solidFill>
            </a:endParaRPr>
          </a:p>
        </p:txBody>
      </p:sp>
      <p:sp>
        <p:nvSpPr>
          <p:cNvPr id="221" name="Google Shape;22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22" name="Google Shape;222;p35"/>
          <p:cNvPicPr preferRelativeResize="0"/>
          <p:nvPr/>
        </p:nvPicPr>
        <p:blipFill>
          <a:blip r:embed="rId3">
            <a:alphaModFix/>
          </a:blip>
          <a:stretch>
            <a:fillRect/>
          </a:stretch>
        </p:blipFill>
        <p:spPr>
          <a:xfrm>
            <a:off x="2509100" y="3191575"/>
            <a:ext cx="3538099" cy="18652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Mixed Precision Training (3)</a:t>
            </a:r>
            <a:endParaRPr/>
          </a:p>
        </p:txBody>
      </p:sp>
      <p:sp>
        <p:nvSpPr>
          <p:cNvPr id="228" name="Google Shape;228;p36"/>
          <p:cNvSpPr txBox="1"/>
          <p:nvPr>
            <p:ph idx="1" type="body"/>
          </p:nvPr>
        </p:nvSpPr>
        <p:spPr>
          <a:xfrm>
            <a:off x="311700" y="1152475"/>
            <a:ext cx="8160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chemeClr val="dk1"/>
                </a:solidFill>
              </a:rPr>
              <a:t>To further alleviate the dynamic range issues of FP16, a new data type, BF16, has been introduced. </a:t>
            </a:r>
            <a:r>
              <a:rPr lang="zh-TW">
                <a:solidFill>
                  <a:srgbClr val="FFE599"/>
                </a:solidFill>
              </a:rPr>
              <a:t>BF16 employs a 8-bit exponent</a:t>
            </a:r>
            <a:r>
              <a:rPr lang="zh-TW">
                <a:solidFill>
                  <a:schemeClr val="dk1"/>
                </a:solidFill>
              </a:rPr>
              <a:t> and a 7-bit fraction, striking a balance between the range of representable values and precision.</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229" name="Google Shape;229;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30" name="Google Shape;230;p36"/>
          <p:cNvPicPr preferRelativeResize="0"/>
          <p:nvPr/>
        </p:nvPicPr>
        <p:blipFill>
          <a:blip r:embed="rId3">
            <a:alphaModFix/>
          </a:blip>
          <a:stretch>
            <a:fillRect/>
          </a:stretch>
        </p:blipFill>
        <p:spPr>
          <a:xfrm>
            <a:off x="2050562" y="2450575"/>
            <a:ext cx="4683174" cy="25108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Mixed Precision Training (4)</a:t>
            </a:r>
            <a:endParaRPr/>
          </a:p>
        </p:txBody>
      </p:sp>
      <p:sp>
        <p:nvSpPr>
          <p:cNvPr id="236" name="Google Shape;236;p37"/>
          <p:cNvSpPr txBox="1"/>
          <p:nvPr>
            <p:ph idx="1" type="body"/>
          </p:nvPr>
        </p:nvSpPr>
        <p:spPr>
          <a:xfrm>
            <a:off x="5561500" y="806350"/>
            <a:ext cx="3104700" cy="1365300"/>
          </a:xfrm>
          <a:prstGeom prst="rect">
            <a:avLst/>
          </a:prstGeom>
          <a:ln cap="flat" cmpd="sng" w="9525">
            <a:solidFill>
              <a:srgbClr val="FFE599"/>
            </a:solidFill>
            <a:prstDash val="solid"/>
            <a:round/>
            <a:headEnd len="sm" w="sm" type="none"/>
            <a:tailEnd len="sm" w="sm" type="none"/>
          </a:ln>
        </p:spPr>
        <p:txBody>
          <a:bodyPr anchorCtr="0" anchor="t" bIns="91425" lIns="91425" spcFirstLastPara="1" rIns="91425" wrap="square" tIns="91425">
            <a:normAutofit fontScale="92500" lnSpcReduction="20000"/>
          </a:bodyPr>
          <a:lstStyle/>
          <a:p>
            <a:pPr indent="0" lvl="0" marL="0" rtl="0" algn="l">
              <a:lnSpc>
                <a:spcPct val="135714"/>
              </a:lnSpc>
              <a:spcBef>
                <a:spcPts val="0"/>
              </a:spcBef>
              <a:spcAft>
                <a:spcPts val="0"/>
              </a:spcAft>
              <a:buNone/>
            </a:pPr>
            <a:r>
              <a:rPr lang="zh-TW" sz="1050">
                <a:solidFill>
                  <a:srgbClr val="6A9955"/>
                </a:solidFill>
                <a:highlight>
                  <a:srgbClr val="1F1F1F"/>
                </a:highlight>
                <a:latin typeface="Courier New"/>
                <a:ea typeface="Courier New"/>
                <a:cs typeface="Courier New"/>
                <a:sym typeface="Courier New"/>
              </a:rPr>
              <a:t># PL</a:t>
            </a:r>
            <a:br>
              <a:rPr lang="zh-TW" sz="1450">
                <a:solidFill>
                  <a:srgbClr val="4EC9B0"/>
                </a:solidFill>
                <a:latin typeface="Courier New"/>
                <a:ea typeface="Courier New"/>
                <a:cs typeface="Courier New"/>
                <a:sym typeface="Courier New"/>
              </a:rPr>
            </a:br>
            <a:r>
              <a:rPr lang="zh-TW" sz="1450">
                <a:solidFill>
                  <a:srgbClr val="4EC9B0"/>
                </a:solidFill>
                <a:latin typeface="Courier New"/>
                <a:ea typeface="Courier New"/>
                <a:cs typeface="Courier New"/>
                <a:sym typeface="Courier New"/>
              </a:rPr>
              <a:t>L</a:t>
            </a:r>
            <a:r>
              <a:rPr lang="zh-TW" sz="1450">
                <a:solidFill>
                  <a:srgbClr val="CCCCCC"/>
                </a:solidFill>
                <a:latin typeface="Courier New"/>
                <a:ea typeface="Courier New"/>
                <a:cs typeface="Courier New"/>
                <a:sym typeface="Courier New"/>
              </a:rPr>
              <a:t>.</a:t>
            </a:r>
            <a:r>
              <a:rPr lang="zh-TW" sz="1450">
                <a:solidFill>
                  <a:srgbClr val="4EC9B0"/>
                </a:solidFill>
                <a:latin typeface="Courier New"/>
                <a:ea typeface="Courier New"/>
                <a:cs typeface="Courier New"/>
                <a:sym typeface="Courier New"/>
              </a:rPr>
              <a:t>Trainer</a:t>
            </a:r>
            <a:r>
              <a:rPr lang="zh-TW" sz="1450">
                <a:solidFill>
                  <a:srgbClr val="CCCCCC"/>
                </a:solidFill>
                <a:latin typeface="Courier New"/>
                <a:ea typeface="Courier New"/>
                <a:cs typeface="Courier New"/>
                <a:sym typeface="Courier New"/>
              </a:rPr>
              <a:t>(</a:t>
            </a:r>
            <a:endParaRPr sz="14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450">
                <a:solidFill>
                  <a:srgbClr val="CCCCCC"/>
                </a:solidFill>
                <a:latin typeface="Courier New"/>
                <a:ea typeface="Courier New"/>
                <a:cs typeface="Courier New"/>
                <a:sym typeface="Courier New"/>
              </a:rPr>
              <a:t>    </a:t>
            </a:r>
            <a:r>
              <a:rPr lang="zh-TW" sz="1450">
                <a:solidFill>
                  <a:srgbClr val="9CDCFE"/>
                </a:solidFill>
                <a:latin typeface="Courier New"/>
                <a:ea typeface="Courier New"/>
                <a:cs typeface="Courier New"/>
                <a:sym typeface="Courier New"/>
              </a:rPr>
              <a:t>precision</a:t>
            </a:r>
            <a:r>
              <a:rPr lang="zh-TW" sz="1450">
                <a:solidFill>
                  <a:srgbClr val="D4D4D4"/>
                </a:solidFill>
                <a:latin typeface="Courier New"/>
                <a:ea typeface="Courier New"/>
                <a:cs typeface="Courier New"/>
                <a:sym typeface="Courier New"/>
              </a:rPr>
              <a:t>=</a:t>
            </a:r>
            <a:r>
              <a:rPr lang="zh-TW" sz="1450">
                <a:solidFill>
                  <a:srgbClr val="CE9178"/>
                </a:solidFill>
                <a:latin typeface="Courier New"/>
                <a:ea typeface="Courier New"/>
                <a:cs typeface="Courier New"/>
                <a:sym typeface="Courier New"/>
              </a:rPr>
              <a:t>'16-mixed'</a:t>
            </a:r>
            <a:endParaRPr sz="1450">
              <a:solidFill>
                <a:srgbClr val="CCCCCC"/>
              </a:solidFill>
              <a:latin typeface="Courier New"/>
              <a:ea typeface="Courier New"/>
              <a:cs typeface="Courier New"/>
              <a:sym typeface="Courier New"/>
            </a:endParaRPr>
          </a:p>
          <a:p>
            <a:pPr indent="457200" lvl="0" marL="0" rtl="0" algn="l">
              <a:lnSpc>
                <a:spcPct val="135714"/>
              </a:lnSpc>
              <a:spcBef>
                <a:spcPts val="0"/>
              </a:spcBef>
              <a:spcAft>
                <a:spcPts val="0"/>
              </a:spcAft>
              <a:buNone/>
            </a:pPr>
            <a:r>
              <a:rPr lang="zh-TW" sz="1450">
                <a:solidFill>
                  <a:srgbClr val="6A9955"/>
                </a:solidFill>
                <a:latin typeface="Courier New"/>
                <a:ea typeface="Courier New"/>
                <a:cs typeface="Courier New"/>
                <a:sym typeface="Courier New"/>
              </a:rPr>
              <a:t># 'bf16-mixed'</a:t>
            </a:r>
            <a:endParaRPr sz="14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450">
                <a:solidFill>
                  <a:srgbClr val="CCCCCC"/>
                </a:solidFill>
                <a:latin typeface="Courier New"/>
                <a:ea typeface="Courier New"/>
                <a:cs typeface="Courier New"/>
                <a:sym typeface="Courier New"/>
              </a:rPr>
              <a:t>)</a:t>
            </a:r>
            <a:endParaRPr sz="1600"/>
          </a:p>
        </p:txBody>
      </p:sp>
      <p:sp>
        <p:nvSpPr>
          <p:cNvPr id="237" name="Google Shape;23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238" name="Google Shape;238;p37"/>
          <p:cNvSpPr txBox="1"/>
          <p:nvPr/>
        </p:nvSpPr>
        <p:spPr>
          <a:xfrm>
            <a:off x="311700" y="1209825"/>
            <a:ext cx="5784000" cy="2978400"/>
          </a:xfrm>
          <a:prstGeom prst="rect">
            <a:avLst/>
          </a:prstGeom>
          <a:noFill/>
          <a:ln>
            <a:noFill/>
          </a:ln>
        </p:spPr>
        <p:txBody>
          <a:bodyPr anchorCtr="0" anchor="ctr"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6A9955"/>
                </a:solidFill>
                <a:highlight>
                  <a:srgbClr val="1F1F1F"/>
                </a:highlight>
                <a:latin typeface="Courier New"/>
                <a:ea typeface="Courier New"/>
                <a:cs typeface="Courier New"/>
                <a:sym typeface="Courier New"/>
              </a:rPr>
              <a:t># Plain PyTorch</a:t>
            </a:r>
            <a:endParaRPr sz="1050">
              <a:solidFill>
                <a:srgbClr val="9CDCFE"/>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highlight>
                  <a:srgbClr val="264F78"/>
                </a:highlight>
                <a:latin typeface="Courier New"/>
                <a:ea typeface="Courier New"/>
                <a:cs typeface="Courier New"/>
                <a:sym typeface="Courier New"/>
              </a:rPr>
              <a:t>scaler</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4EC9B0"/>
                </a:solidFill>
                <a:highlight>
                  <a:srgbClr val="264F78"/>
                </a:highlight>
                <a:latin typeface="Courier New"/>
                <a:ea typeface="Courier New"/>
                <a:cs typeface="Courier New"/>
                <a:sym typeface="Courier New"/>
              </a:rPr>
              <a:t>torch</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cuda</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amp</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GradScaler</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for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epoch</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in</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range</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num_epochs</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for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input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target</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in</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dataloader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optimizer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zero_grad</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highlight>
                  <a:srgbClr val="264F78"/>
                </a:highlight>
                <a:latin typeface="Courier New"/>
                <a:ea typeface="Courier New"/>
                <a:cs typeface="Courier New"/>
                <a:sym typeface="Courier New"/>
              </a:rPr>
              <a:t>with</a:t>
            </a:r>
            <a:r>
              <a:rPr lang="zh-TW" sz="1050">
                <a:solidFill>
                  <a:srgbClr val="CCCCCC"/>
                </a:solidFill>
                <a:highlight>
                  <a:srgbClr val="264F78"/>
                </a:highlight>
                <a:latin typeface="Courier New"/>
                <a:ea typeface="Courier New"/>
                <a:cs typeface="Courier New"/>
                <a:sym typeface="Courier New"/>
              </a:rPr>
              <a:t> </a:t>
            </a:r>
            <a:r>
              <a:rPr lang="zh-TW" sz="1050">
                <a:solidFill>
                  <a:srgbClr val="4EC9B0"/>
                </a:solidFill>
                <a:highlight>
                  <a:srgbClr val="264F78"/>
                </a:highlight>
                <a:latin typeface="Courier New"/>
                <a:ea typeface="Courier New"/>
                <a:cs typeface="Courier New"/>
                <a:sym typeface="Courier New"/>
              </a:rPr>
              <a:t>torch</a:t>
            </a:r>
            <a:r>
              <a:rPr lang="zh-TW" sz="1050">
                <a:solidFill>
                  <a:srgbClr val="CCCCCC"/>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autocast</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device_type</a:t>
            </a:r>
            <a:r>
              <a:rPr lang="zh-TW" sz="1050">
                <a:solidFill>
                  <a:srgbClr val="D4D4D4"/>
                </a:solidFill>
                <a:highlight>
                  <a:srgbClr val="264F78"/>
                </a:highlight>
                <a:latin typeface="Courier New"/>
                <a:ea typeface="Courier New"/>
                <a:cs typeface="Courier New"/>
                <a:sym typeface="Courier New"/>
              </a:rPr>
              <a:t>=</a:t>
            </a:r>
            <a:r>
              <a:rPr lang="zh-TW" sz="1050">
                <a:solidFill>
                  <a:srgbClr val="CE9178"/>
                </a:solidFill>
                <a:highlight>
                  <a:srgbClr val="264F78"/>
                </a:highlight>
                <a:latin typeface="Courier New"/>
                <a:ea typeface="Courier New"/>
                <a:cs typeface="Courier New"/>
                <a:sym typeface="Courier New"/>
              </a:rPr>
              <a:t>'cuda'</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dtype</a:t>
            </a:r>
            <a:r>
              <a:rPr lang="zh-TW" sz="1050">
                <a:solidFill>
                  <a:srgbClr val="D4D4D4"/>
                </a:solidFill>
                <a:highlight>
                  <a:srgbClr val="264F78"/>
                </a:highlight>
                <a:latin typeface="Courier New"/>
                <a:ea typeface="Courier New"/>
                <a:cs typeface="Courier New"/>
                <a:sym typeface="Courier New"/>
              </a:rPr>
              <a:t>=</a:t>
            </a:r>
            <a:r>
              <a:rPr lang="zh-TW" sz="1050">
                <a:solidFill>
                  <a:srgbClr val="4EC9B0"/>
                </a:solidFill>
                <a:highlight>
                  <a:srgbClr val="264F78"/>
                </a:highlight>
                <a:latin typeface="Courier New"/>
                <a:ea typeface="Courier New"/>
                <a:cs typeface="Courier New"/>
                <a:sym typeface="Courier New"/>
              </a:rPr>
              <a:t>torch</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float16</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output</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marR="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loss_fn</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output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target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scaler</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scale</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loss</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backward</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scaler</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step</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optimizer</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scaler</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update</a:t>
            </a:r>
            <a:r>
              <a:rPr lang="zh-TW" sz="1050">
                <a:solidFill>
                  <a:srgbClr val="CCCCCC"/>
                </a:solidFill>
                <a:highlight>
                  <a:srgbClr val="264F78"/>
                </a:highlight>
                <a:latin typeface="Courier New"/>
                <a:ea typeface="Courier New"/>
                <a:cs typeface="Courier New"/>
                <a:sym typeface="Courier New"/>
              </a:rPr>
              <a:t>()</a:t>
            </a:r>
            <a:endParaRPr>
              <a:highlight>
                <a:srgbClr val="264F78"/>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Distributed Training (1)</a:t>
            </a:r>
            <a:endParaRPr/>
          </a:p>
        </p:txBody>
      </p:sp>
      <p:sp>
        <p:nvSpPr>
          <p:cNvPr id="244" name="Google Shape;244;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TW">
                <a:solidFill>
                  <a:schemeClr val="dk1"/>
                </a:solidFill>
              </a:rPr>
              <a:t>Distributed training is a technique to </a:t>
            </a:r>
            <a:r>
              <a:rPr lang="zh-TW">
                <a:solidFill>
                  <a:srgbClr val="FFE599"/>
                </a:solidFill>
              </a:rPr>
              <a:t>train large models more efficiently by distributing the computational workload across multiple devices or machines</a:t>
            </a:r>
            <a:r>
              <a:rPr lang="zh-TW">
                <a:solidFill>
                  <a:schemeClr val="dk1"/>
                </a:solidFill>
              </a:rPr>
              <a:t>.</a:t>
            </a:r>
            <a:endParaRPr>
              <a:solidFill>
                <a:schemeClr val="dk1"/>
              </a:solidFill>
            </a:endParaRPr>
          </a:p>
          <a:p>
            <a:pPr indent="0" lvl="0" marL="0" rtl="0" algn="l">
              <a:spcBef>
                <a:spcPts val="1200"/>
              </a:spcBef>
              <a:spcAft>
                <a:spcPts val="0"/>
              </a:spcAft>
              <a:buNone/>
            </a:pPr>
            <a:r>
              <a:rPr lang="zh-TW">
                <a:solidFill>
                  <a:schemeClr val="dk1"/>
                </a:solidFill>
              </a:rPr>
              <a:t>It involves parallelizing the training process by dividing the data and computations across multiple devices or machines. This can be done in several ways, including:</a:t>
            </a:r>
            <a:endParaRPr>
              <a:solidFill>
                <a:schemeClr val="dk1"/>
              </a:solidFill>
            </a:endParaRPr>
          </a:p>
          <a:p>
            <a:pPr indent="-342900" lvl="0" marL="457200" rtl="0" algn="l">
              <a:spcBef>
                <a:spcPts val="1200"/>
              </a:spcBef>
              <a:spcAft>
                <a:spcPts val="0"/>
              </a:spcAft>
              <a:buClr>
                <a:schemeClr val="dk1"/>
              </a:buClr>
              <a:buSzPts val="1800"/>
              <a:buChar char="●"/>
            </a:pPr>
            <a:r>
              <a:rPr lang="zh-TW">
                <a:solidFill>
                  <a:schemeClr val="dk1"/>
                </a:solidFill>
              </a:rPr>
              <a:t>Data Parallelism</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Tensor Parallelism</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Pipeline </a:t>
            </a:r>
            <a:r>
              <a:rPr lang="zh-TW">
                <a:solidFill>
                  <a:schemeClr val="dk1"/>
                </a:solidFill>
              </a:rPr>
              <a:t>Parallelism</a:t>
            </a:r>
            <a:endParaRPr>
              <a:solidFill>
                <a:schemeClr val="dk1"/>
              </a:solidFill>
            </a:endParaRPr>
          </a:p>
          <a:p>
            <a:pPr indent="-342900" lvl="0" marL="457200" rtl="0" algn="l">
              <a:spcBef>
                <a:spcPts val="0"/>
              </a:spcBef>
              <a:spcAft>
                <a:spcPts val="0"/>
              </a:spcAft>
              <a:buClr>
                <a:schemeClr val="dk1"/>
              </a:buClr>
              <a:buSzPts val="1800"/>
              <a:buChar char="●"/>
            </a:pPr>
            <a:r>
              <a:rPr lang="zh-TW">
                <a:solidFill>
                  <a:schemeClr val="dk1"/>
                </a:solidFill>
              </a:rPr>
              <a:t>…</a:t>
            </a:r>
            <a:endParaRPr>
              <a:solidFill>
                <a:schemeClr val="dk1"/>
              </a:solidFill>
            </a:endParaRPr>
          </a:p>
          <a:p>
            <a:pPr indent="0" lvl="0" marL="0" rtl="0" algn="l">
              <a:spcBef>
                <a:spcPts val="1200"/>
              </a:spcBef>
              <a:spcAft>
                <a:spcPts val="1200"/>
              </a:spcAft>
              <a:buNone/>
            </a:pPr>
            <a:r>
              <a:rPr lang="zh-TW">
                <a:solidFill>
                  <a:schemeClr val="dk1"/>
                </a:solidFill>
              </a:rPr>
              <a:t>To learn more about parallelization concepts, I recommend visiting this </a:t>
            </a:r>
            <a:r>
              <a:rPr lang="zh-TW" u="sng">
                <a:solidFill>
                  <a:schemeClr val="hlink"/>
                </a:solidFill>
                <a:hlinkClick r:id="rId3"/>
              </a:rPr>
              <a:t>page</a:t>
            </a:r>
            <a:r>
              <a:rPr lang="zh-TW">
                <a:solidFill>
                  <a:schemeClr val="dk1"/>
                </a:solidFill>
              </a:rPr>
              <a:t>.</a:t>
            </a:r>
            <a:endParaRPr>
              <a:solidFill>
                <a:schemeClr val="dk1"/>
              </a:solidFill>
            </a:endParaRPr>
          </a:p>
        </p:txBody>
      </p:sp>
      <p:sp>
        <p:nvSpPr>
          <p:cNvPr id="245" name="Google Shape;245;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Distributed Training (2)</a:t>
            </a:r>
            <a:endParaRPr/>
          </a:p>
        </p:txBody>
      </p:sp>
      <p:sp>
        <p:nvSpPr>
          <p:cNvPr id="251" name="Google Shape;251;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rgbClr val="E06666"/>
                </a:solidFill>
              </a:rPr>
              <a:t>DDP(Distributed Data Parallel)</a:t>
            </a:r>
            <a:r>
              <a:rPr lang="zh-TW">
                <a:solidFill>
                  <a:schemeClr val="dk1"/>
                </a:solidFill>
              </a:rPr>
              <a:t> </a:t>
            </a:r>
            <a:r>
              <a:rPr lang="zh-TW">
                <a:solidFill>
                  <a:srgbClr val="FFE599"/>
                </a:solidFill>
              </a:rPr>
              <a:t>replicates the model across each worker, and partitions the dataset across the workers</a:t>
            </a:r>
            <a:r>
              <a:rPr lang="zh-TW">
                <a:solidFill>
                  <a:schemeClr val="dk1"/>
                </a:solidFill>
              </a:rPr>
              <a:t>. Different workers process different data partitions in parallel and synchronize their gradients before model weights are updated.</a:t>
            </a:r>
            <a:endParaRPr>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252" name="Google Shape;25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53" name="Google Shape;253;p39"/>
          <p:cNvPicPr preferRelativeResize="0"/>
          <p:nvPr/>
        </p:nvPicPr>
        <p:blipFill>
          <a:blip r:embed="rId3">
            <a:alphaModFix/>
          </a:blip>
          <a:stretch>
            <a:fillRect/>
          </a:stretch>
        </p:blipFill>
        <p:spPr>
          <a:xfrm>
            <a:off x="2753200" y="2310025"/>
            <a:ext cx="3637625" cy="2447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Distributed Training (2)</a:t>
            </a:r>
            <a:endParaRPr/>
          </a:p>
        </p:txBody>
      </p:sp>
      <p:sp>
        <p:nvSpPr>
          <p:cNvPr id="259" name="Google Shape;259;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zh-TW">
                <a:solidFill>
                  <a:schemeClr val="dk1"/>
                </a:solidFill>
              </a:rPr>
              <a:t>Scaling a model with DDP can eventually result in out-of-memory issues when a single GPU’s memory becomes insufficient since </a:t>
            </a:r>
            <a:r>
              <a:rPr lang="zh-TW">
                <a:solidFill>
                  <a:srgbClr val="FFE599"/>
                </a:solidFill>
              </a:rPr>
              <a:t>it replicates the parameters, gradients, and optimizer states on all workers</a:t>
            </a:r>
            <a:r>
              <a:rPr lang="zh-TW">
                <a:solidFill>
                  <a:schemeClr val="dk1"/>
                </a:solidFill>
              </a:rPr>
              <a:t>.</a:t>
            </a:r>
            <a:endParaRPr>
              <a:solidFill>
                <a:schemeClr val="dk1"/>
              </a:solidFill>
            </a:endParaRPr>
          </a:p>
          <a:p>
            <a:pPr indent="0" lvl="0" marL="0" rtl="0" algn="l">
              <a:spcBef>
                <a:spcPts val="1200"/>
              </a:spcBef>
              <a:spcAft>
                <a:spcPts val="0"/>
              </a:spcAft>
              <a:buNone/>
            </a:pPr>
            <a:r>
              <a:rPr lang="zh-TW">
                <a:solidFill>
                  <a:srgbClr val="E06666"/>
                </a:solidFill>
              </a:rPr>
              <a:t>DeepSpeed ZeRO(Zero Redundancy Optimizer) &amp; FSDP(Fully Sharded Data Parallel)</a:t>
            </a:r>
            <a:endParaRPr>
              <a:solidFill>
                <a:srgbClr val="E06666"/>
              </a:solidFill>
            </a:endParaRPr>
          </a:p>
          <a:p>
            <a:pPr indent="0" lvl="0" marL="0" rtl="0" algn="l">
              <a:spcBef>
                <a:spcPts val="1200"/>
              </a:spcBef>
              <a:spcAft>
                <a:spcPts val="0"/>
              </a:spcAft>
              <a:buNone/>
            </a:pPr>
            <a:r>
              <a:rPr lang="zh-TW">
                <a:solidFill>
                  <a:schemeClr val="dk1"/>
                </a:solidFill>
              </a:rPr>
              <a:t>To reduce this replication and save GPU memory, </a:t>
            </a:r>
            <a:r>
              <a:rPr lang="zh-TW">
                <a:solidFill>
                  <a:schemeClr val="dk1"/>
                </a:solidFill>
              </a:rPr>
              <a:t>we can </a:t>
            </a:r>
            <a:r>
              <a:rPr lang="zh-TW">
                <a:solidFill>
                  <a:srgbClr val="FFE599"/>
                </a:solidFill>
              </a:rPr>
              <a:t>shard the model parameters, gradients, and optimizer states across all workers</a:t>
            </a:r>
            <a:r>
              <a:rPr lang="zh-TW">
                <a:solidFill>
                  <a:schemeClr val="dk1"/>
                </a:solidFill>
              </a:rPr>
              <a:t> with each worker only managing a single shard. During a forward and backward passes, </a:t>
            </a:r>
            <a:r>
              <a:rPr lang="zh-TW">
                <a:solidFill>
                  <a:schemeClr val="dk1"/>
                </a:solidFill>
              </a:rPr>
              <a:t>we </a:t>
            </a:r>
            <a:r>
              <a:rPr lang="zh-TW">
                <a:solidFill>
                  <a:srgbClr val="FFE599"/>
                </a:solidFill>
              </a:rPr>
              <a:t>unshard the model parameters as needed for computation and reshard them after computation</a:t>
            </a:r>
            <a:r>
              <a:rPr lang="zh-TW">
                <a:solidFill>
                  <a:schemeClr val="dk1"/>
                </a:solidFill>
              </a:rPr>
              <a:t>.</a:t>
            </a:r>
            <a:endParaRPr>
              <a:solidFill>
                <a:schemeClr val="dk1"/>
              </a:solidFill>
            </a:endParaRPr>
          </a:p>
          <a:p>
            <a:pPr indent="0" lvl="0" marL="0" rtl="0" algn="l">
              <a:spcBef>
                <a:spcPts val="1200"/>
              </a:spcBef>
              <a:spcAft>
                <a:spcPts val="1200"/>
              </a:spcAft>
              <a:buNone/>
            </a:pPr>
            <a:r>
              <a:rPr lang="zh-TW">
                <a:solidFill>
                  <a:schemeClr val="dk1"/>
                </a:solidFill>
              </a:rPr>
              <a:t>This technique was popularized by the </a:t>
            </a:r>
            <a:r>
              <a:rPr lang="zh-TW">
                <a:solidFill>
                  <a:srgbClr val="FFE599"/>
                </a:solidFill>
              </a:rPr>
              <a:t>ZeRO-3 approach developed by Microsoft</a:t>
            </a:r>
            <a:r>
              <a:rPr lang="zh-TW">
                <a:solidFill>
                  <a:schemeClr val="dk1"/>
                </a:solidFill>
              </a:rPr>
              <a:t>. A </a:t>
            </a:r>
            <a:r>
              <a:rPr lang="zh-TW">
                <a:solidFill>
                  <a:srgbClr val="FFE599"/>
                </a:solidFill>
              </a:rPr>
              <a:t>PyTorch-native implementation of this approach is available as FSDP</a:t>
            </a:r>
            <a:r>
              <a:rPr lang="zh-TW">
                <a:solidFill>
                  <a:schemeClr val="dk1"/>
                </a:solidFill>
              </a:rPr>
              <a:t>.</a:t>
            </a:r>
            <a:endParaRPr>
              <a:solidFill>
                <a:schemeClr val="dk1"/>
              </a:solidFill>
            </a:endParaRPr>
          </a:p>
        </p:txBody>
      </p:sp>
      <p:sp>
        <p:nvSpPr>
          <p:cNvPr id="260" name="Google Shape;260;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Distributed Training (3)</a:t>
            </a:r>
            <a:endParaRPr/>
          </a:p>
        </p:txBody>
      </p:sp>
      <p:sp>
        <p:nvSpPr>
          <p:cNvPr id="266" name="Google Shape;266;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zh-TW">
                <a:solidFill>
                  <a:schemeClr val="dk1"/>
                </a:solidFill>
              </a:rPr>
              <a:t>Distributed training in plain PyTorch can be cumbersome, let alone switching between different training strategies. </a:t>
            </a:r>
            <a:endParaRPr>
              <a:solidFill>
                <a:schemeClr val="dk1"/>
              </a:solidFill>
            </a:endParaRPr>
          </a:p>
          <a:p>
            <a:pPr indent="0" lvl="0" marL="0" rtl="0" algn="l">
              <a:lnSpc>
                <a:spcPct val="135714"/>
              </a:lnSpc>
              <a:spcBef>
                <a:spcPts val="0"/>
              </a:spcBef>
              <a:spcAft>
                <a:spcPts val="0"/>
              </a:spcAft>
              <a:buNone/>
            </a:pPr>
            <a:r>
              <a:rPr lang="zh-TW">
                <a:solidFill>
                  <a:schemeClr val="dk1"/>
                </a:solidFill>
              </a:rPr>
              <a:t>Therefore, we skip how to use distributed training in plain PyTorch and focus on how to use it in PL.</a:t>
            </a:r>
            <a:endParaRPr>
              <a:solidFill>
                <a:schemeClr val="dk1"/>
              </a:solidFill>
            </a:endParaRPr>
          </a:p>
        </p:txBody>
      </p:sp>
      <p:sp>
        <p:nvSpPr>
          <p:cNvPr id="267" name="Google Shape;267;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268" name="Google Shape;268;p41"/>
          <p:cNvSpPr txBox="1"/>
          <p:nvPr/>
        </p:nvSpPr>
        <p:spPr>
          <a:xfrm>
            <a:off x="2035500" y="2969900"/>
            <a:ext cx="5073000" cy="1223700"/>
          </a:xfrm>
          <a:prstGeom prst="rect">
            <a:avLst/>
          </a:prstGeom>
          <a:noFill/>
          <a:ln cap="flat" cmpd="sng" w="9525">
            <a:solidFill>
              <a:srgbClr val="FFE599"/>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4EC9B0"/>
                </a:solidFill>
                <a:highlight>
                  <a:srgbClr val="1F1F1F"/>
                </a:highlight>
                <a:latin typeface="Courier New"/>
                <a:ea typeface="Courier New"/>
                <a:cs typeface="Courier New"/>
                <a:sym typeface="Courier New"/>
              </a:rPr>
              <a:t>L</a:t>
            </a:r>
            <a:r>
              <a:rPr lang="zh-TW" sz="1050">
                <a:solidFill>
                  <a:srgbClr val="CCCCCC"/>
                </a:solidFill>
                <a:highlight>
                  <a:srgbClr val="1F1F1F"/>
                </a:highlight>
                <a:latin typeface="Courier New"/>
                <a:ea typeface="Courier New"/>
                <a:cs typeface="Courier New"/>
                <a:sym typeface="Courier New"/>
              </a:rPr>
              <a:t>.</a:t>
            </a:r>
            <a:r>
              <a:rPr lang="zh-TW" sz="1050">
                <a:solidFill>
                  <a:srgbClr val="4EC9B0"/>
                </a:solidFill>
                <a:highlight>
                  <a:srgbClr val="1F1F1F"/>
                </a:highlight>
                <a:latin typeface="Courier New"/>
                <a:ea typeface="Courier New"/>
                <a:cs typeface="Courier New"/>
                <a:sym typeface="Courier New"/>
              </a:rPr>
              <a:t>Trainer</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devices</a:t>
            </a:r>
            <a:r>
              <a:rPr lang="zh-TW" sz="1050">
                <a:solidFill>
                  <a:srgbClr val="D4D4D4"/>
                </a:solidFill>
                <a:highlight>
                  <a:srgbClr val="1F1F1F"/>
                </a:highlight>
                <a:latin typeface="Courier New"/>
                <a:ea typeface="Courier New"/>
                <a:cs typeface="Courier New"/>
                <a:sym typeface="Courier New"/>
              </a:rPr>
              <a:t>=</a:t>
            </a:r>
            <a:r>
              <a:rPr lang="zh-TW" sz="1050">
                <a:solidFill>
                  <a:srgbClr val="B5CEA8"/>
                </a:solidFill>
                <a:highlight>
                  <a:srgbClr val="1F1F1F"/>
                </a:highlight>
                <a:latin typeface="Courier New"/>
                <a:ea typeface="Courier New"/>
                <a:cs typeface="Courier New"/>
                <a:sym typeface="Courier New"/>
              </a:rPr>
              <a:t>8</a:t>
            </a:r>
            <a:r>
              <a:rPr lang="zh-TW" sz="1050">
                <a:solidFill>
                  <a:srgbClr val="CCCCCC"/>
                </a:solidFill>
                <a:highlight>
                  <a:srgbClr val="1F1F1F"/>
                </a:highlight>
                <a:latin typeface="Courier New"/>
                <a:ea typeface="Courier New"/>
                <a:cs typeface="Courier New"/>
                <a:sym typeface="Courier New"/>
              </a:rPr>
              <a:t>, </a:t>
            </a:r>
            <a:r>
              <a:rPr lang="zh-TW" sz="1050">
                <a:solidFill>
                  <a:srgbClr val="6A9955"/>
                </a:solidFill>
                <a:highlight>
                  <a:srgbClr val="1F1F1F"/>
                </a:highlight>
                <a:latin typeface="Courier New"/>
                <a:ea typeface="Courier New"/>
                <a:cs typeface="Courier New"/>
                <a:sym typeface="Courier New"/>
              </a:rPr>
              <a:t># GPUs per node</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num_nodes</a:t>
            </a:r>
            <a:r>
              <a:rPr lang="zh-TW" sz="1050">
                <a:solidFill>
                  <a:srgbClr val="D4D4D4"/>
                </a:solidFill>
                <a:highlight>
                  <a:srgbClr val="1F1F1F"/>
                </a:highlight>
                <a:latin typeface="Courier New"/>
                <a:ea typeface="Courier New"/>
                <a:cs typeface="Courier New"/>
                <a:sym typeface="Courier New"/>
              </a:rPr>
              <a:t>=</a:t>
            </a:r>
            <a:r>
              <a:rPr lang="zh-TW" sz="1050">
                <a:solidFill>
                  <a:srgbClr val="B5CEA8"/>
                </a:solidFill>
                <a:highlight>
                  <a:srgbClr val="1F1F1F"/>
                </a:highlight>
                <a:latin typeface="Courier New"/>
                <a:ea typeface="Courier New"/>
                <a:cs typeface="Courier New"/>
                <a:sym typeface="Courier New"/>
              </a:rPr>
              <a:t>4</a:t>
            </a:r>
            <a:r>
              <a:rPr lang="zh-TW" sz="1050">
                <a:solidFill>
                  <a:srgbClr val="CCCCCC"/>
                </a:solidFill>
                <a:highlight>
                  <a:srgbClr val="1F1F1F"/>
                </a:highlight>
                <a:latin typeface="Courier New"/>
                <a:ea typeface="Courier New"/>
                <a:cs typeface="Courier New"/>
                <a:sym typeface="Courier New"/>
              </a:rPr>
              <a:t>, </a:t>
            </a:r>
            <a:r>
              <a:rPr lang="zh-TW" sz="1050">
                <a:solidFill>
                  <a:srgbClr val="6A9955"/>
                </a:solidFill>
                <a:highlight>
                  <a:srgbClr val="1F1F1F"/>
                </a:highlight>
                <a:latin typeface="Courier New"/>
                <a:ea typeface="Courier New"/>
                <a:cs typeface="Courier New"/>
                <a:sym typeface="Courier New"/>
              </a:rPr>
              <a:t># Number of nodes</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strategy</a:t>
            </a:r>
            <a:r>
              <a:rPr lang="zh-TW" sz="1050">
                <a:solidFill>
                  <a:srgbClr val="D4D4D4"/>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'ddp'</a:t>
            </a:r>
            <a:r>
              <a:rPr lang="zh-TW" sz="1050">
                <a:solidFill>
                  <a:srgbClr val="CCCCCC"/>
                </a:solidFill>
                <a:highlight>
                  <a:srgbClr val="1F1F1F"/>
                </a:highlight>
                <a:latin typeface="Courier New"/>
                <a:ea typeface="Courier New"/>
                <a:cs typeface="Courier New"/>
                <a:sym typeface="Courier New"/>
              </a:rPr>
              <a:t>, </a:t>
            </a:r>
            <a:r>
              <a:rPr lang="zh-TW" sz="1050">
                <a:solidFill>
                  <a:srgbClr val="6A9955"/>
                </a:solidFill>
                <a:highlight>
                  <a:srgbClr val="1F1F1F"/>
                </a:highlight>
                <a:latin typeface="Courier New"/>
                <a:ea typeface="Courier New"/>
                <a:cs typeface="Courier New"/>
                <a:sym typeface="Courier New"/>
              </a:rPr>
              <a:t># fsdp, deepspeed, ...</a:t>
            </a:r>
            <a:endParaRPr sz="1050">
              <a:solidFill>
                <a:srgbClr val="6A9955"/>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a:t>
            </a:r>
            <a:endParaRPr sz="1050">
              <a:solidFill>
                <a:srgbClr val="4EC9B0"/>
              </a:solidFill>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About Today’s Course</a:t>
            </a:r>
            <a:endParaRPr/>
          </a:p>
        </p:txBody>
      </p:sp>
      <p:sp>
        <p:nvSpPr>
          <p:cNvPr id="67" name="Google Shape;6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lnSpc>
                <a:spcPct val="115000"/>
              </a:lnSpc>
              <a:spcBef>
                <a:spcPts val="0"/>
              </a:spcBef>
              <a:spcAft>
                <a:spcPts val="0"/>
              </a:spcAft>
              <a:buClr>
                <a:schemeClr val="dk1"/>
              </a:buClr>
              <a:buSzPts val="1800"/>
              <a:buChar char="●"/>
            </a:pPr>
            <a:r>
              <a:rPr lang="zh-TW">
                <a:solidFill>
                  <a:schemeClr val="dk1"/>
                </a:solidFill>
              </a:rPr>
              <a:t>Today's session feels more like </a:t>
            </a:r>
            <a:r>
              <a:rPr lang="zh-TW">
                <a:solidFill>
                  <a:srgbClr val="FFE599"/>
                </a:solidFill>
              </a:rPr>
              <a:t>recommendations and sharing</a:t>
            </a:r>
            <a:r>
              <a:rPr lang="zh-TW">
                <a:solidFill>
                  <a:schemeClr val="dk1"/>
                </a:solidFill>
              </a:rPr>
              <a:t> rather than a course.</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zh-TW">
                <a:solidFill>
                  <a:schemeClr val="dk1"/>
                </a:solidFill>
              </a:rPr>
              <a:t>The topic today is </a:t>
            </a:r>
            <a:r>
              <a:rPr lang="zh-TW">
                <a:solidFill>
                  <a:srgbClr val="FFE599"/>
                </a:solidFill>
              </a:rPr>
              <a:t>frameworks and tools</a:t>
            </a:r>
            <a:r>
              <a:rPr lang="zh-TW">
                <a:solidFill>
                  <a:schemeClr val="dk1"/>
                </a:solidFill>
              </a:rPr>
              <a:t>, so the content will mainly consist of </a:t>
            </a:r>
            <a:r>
              <a:rPr lang="zh-TW">
                <a:solidFill>
                  <a:srgbClr val="FFE599"/>
                </a:solidFill>
              </a:rPr>
              <a:t>code</a:t>
            </a:r>
            <a:r>
              <a:rPr lang="zh-TW">
                <a:solidFill>
                  <a:schemeClr val="dk1"/>
                </a:solidFill>
              </a:rPr>
              <a:t>. It should be relatively easier, but </a:t>
            </a:r>
            <a:r>
              <a:rPr lang="zh-TW">
                <a:solidFill>
                  <a:srgbClr val="FFE599"/>
                </a:solidFill>
              </a:rPr>
              <a:t>having some experience with PyTorch would make it more meaningful.</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zh-TW">
                <a:solidFill>
                  <a:schemeClr val="dk1"/>
                </a:solidFill>
              </a:rPr>
              <a:t>Since the main focus is on recommendations and sharing, we will </a:t>
            </a:r>
            <a:r>
              <a:rPr lang="zh-TW">
                <a:solidFill>
                  <a:srgbClr val="FFE599"/>
                </a:solidFill>
              </a:rPr>
              <a:t>only cover the basics and commonly used aspects</a:t>
            </a:r>
            <a:r>
              <a:rPr lang="zh-TW">
                <a:solidFill>
                  <a:schemeClr val="dk1"/>
                </a:solidFill>
              </a:rPr>
              <a:t>, allowing everyone to gain a simple understanding. </a:t>
            </a:r>
            <a:r>
              <a:rPr lang="zh-TW">
                <a:solidFill>
                  <a:srgbClr val="FFE599"/>
                </a:solidFill>
              </a:rPr>
              <a:t>If you don't like it or choose not to use it, that's perfectly fine.</a:t>
            </a:r>
            <a:endParaRPr>
              <a:solidFill>
                <a:srgbClr val="FFE599"/>
              </a:solidFill>
            </a:endParaRPr>
          </a:p>
          <a:p>
            <a:pPr indent="-342900" lvl="0" marL="457200" rtl="0" algn="l">
              <a:lnSpc>
                <a:spcPct val="115000"/>
              </a:lnSpc>
              <a:spcBef>
                <a:spcPts val="0"/>
              </a:spcBef>
              <a:spcAft>
                <a:spcPts val="0"/>
              </a:spcAft>
              <a:buClr>
                <a:schemeClr val="dk1"/>
              </a:buClr>
              <a:buSzPts val="1800"/>
              <a:buChar char="●"/>
            </a:pPr>
            <a:r>
              <a:rPr lang="zh-TW">
                <a:solidFill>
                  <a:schemeClr val="dk1"/>
                </a:solidFill>
              </a:rPr>
              <a:t>Additionally, we will briefly introduce some advanced training techniques and demonstrate how to use them in PyTorch Lightning.</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zh-TW">
                <a:solidFill>
                  <a:schemeClr val="dk1"/>
                </a:solidFill>
              </a:rPr>
              <a:t>Lastly, as always, we will have a practical implementation on Colab for everyone to try out.</a:t>
            </a:r>
            <a:endParaRPr>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Weights &amp; Bias</a:t>
            </a:r>
            <a:endParaRPr/>
          </a:p>
        </p:txBody>
      </p:sp>
      <p:sp>
        <p:nvSpPr>
          <p:cNvPr id="274" name="Google Shape;274;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What is W&amp;B ?</a:t>
            </a:r>
            <a:endParaRPr/>
          </a:p>
        </p:txBody>
      </p:sp>
      <p:sp>
        <p:nvSpPr>
          <p:cNvPr id="280" name="Google Shape;280;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chemeClr val="dk1"/>
                </a:solidFill>
              </a:rPr>
              <a:t>Weights &amp; Biases is a platform that helps track and visualize machine learning experiments. It does this by:</a:t>
            </a:r>
            <a:endParaRPr>
              <a:solidFill>
                <a:schemeClr val="dk1"/>
              </a:solidFill>
            </a:endParaRPr>
          </a:p>
          <a:p>
            <a:pPr indent="-342900" lvl="0" marL="457200" rtl="0" algn="l">
              <a:spcBef>
                <a:spcPts val="1200"/>
              </a:spcBef>
              <a:spcAft>
                <a:spcPts val="0"/>
              </a:spcAft>
              <a:buClr>
                <a:schemeClr val="dk1"/>
              </a:buClr>
              <a:buSzPts val="1800"/>
              <a:buChar char="●"/>
            </a:pPr>
            <a:r>
              <a:rPr lang="zh-TW">
                <a:solidFill>
                  <a:srgbClr val="E06666"/>
                </a:solidFill>
              </a:rPr>
              <a:t>Tracking</a:t>
            </a:r>
            <a:r>
              <a:rPr lang="zh-TW">
                <a:solidFill>
                  <a:schemeClr val="dk1"/>
                </a:solidFill>
              </a:rPr>
              <a:t>: Logging details like settings and results from experiments.</a:t>
            </a:r>
            <a:endParaRPr>
              <a:solidFill>
                <a:schemeClr val="dk1"/>
              </a:solidFill>
            </a:endParaRPr>
          </a:p>
          <a:p>
            <a:pPr indent="-342900" lvl="0" marL="457200" rtl="0" algn="l">
              <a:spcBef>
                <a:spcPts val="0"/>
              </a:spcBef>
              <a:spcAft>
                <a:spcPts val="0"/>
              </a:spcAft>
              <a:buClr>
                <a:schemeClr val="dk1"/>
              </a:buClr>
              <a:buSzPts val="1800"/>
              <a:buChar char="●"/>
            </a:pPr>
            <a:r>
              <a:rPr lang="zh-TW">
                <a:solidFill>
                  <a:srgbClr val="E06666"/>
                </a:solidFill>
              </a:rPr>
              <a:t>Visualization</a:t>
            </a:r>
            <a:r>
              <a:rPr lang="zh-TW">
                <a:solidFill>
                  <a:schemeClr val="dk1"/>
                </a:solidFill>
              </a:rPr>
              <a:t>: Creating graphs, images, and interactive displays.</a:t>
            </a:r>
            <a:endParaRPr>
              <a:solidFill>
                <a:schemeClr val="dk1"/>
              </a:solidFill>
            </a:endParaRPr>
          </a:p>
          <a:p>
            <a:pPr indent="-342900" lvl="0" marL="457200" marR="0" rtl="0" algn="l">
              <a:lnSpc>
                <a:spcPct val="115000"/>
              </a:lnSpc>
              <a:spcBef>
                <a:spcPts val="0"/>
              </a:spcBef>
              <a:spcAft>
                <a:spcPts val="0"/>
              </a:spcAft>
              <a:buClr>
                <a:schemeClr val="dk1"/>
              </a:buClr>
              <a:buSzPts val="1800"/>
              <a:buChar char="●"/>
            </a:pPr>
            <a:r>
              <a:rPr lang="zh-TW">
                <a:solidFill>
                  <a:srgbClr val="E06666"/>
                </a:solidFill>
              </a:rPr>
              <a:t>Collaboration</a:t>
            </a:r>
            <a:r>
              <a:rPr lang="zh-TW">
                <a:solidFill>
                  <a:schemeClr val="dk1"/>
                </a:solidFill>
              </a:rPr>
              <a:t>: Letting team members share and discuss results.</a:t>
            </a:r>
            <a:endParaRPr>
              <a:solidFill>
                <a:schemeClr val="dk1"/>
              </a:solidFill>
            </a:endParaRPr>
          </a:p>
          <a:p>
            <a:pPr indent="-342900" lvl="0" marL="457200" marR="0" rtl="0" algn="l">
              <a:lnSpc>
                <a:spcPct val="115000"/>
              </a:lnSpc>
              <a:spcBef>
                <a:spcPts val="0"/>
              </a:spcBef>
              <a:spcAft>
                <a:spcPts val="0"/>
              </a:spcAft>
              <a:buClr>
                <a:schemeClr val="dk1"/>
              </a:buClr>
              <a:buSzPts val="1800"/>
              <a:buChar char="●"/>
            </a:pPr>
            <a:r>
              <a:rPr lang="zh-TW">
                <a:solidFill>
                  <a:srgbClr val="E06666"/>
                </a:solidFill>
              </a:rPr>
              <a:t>Versioning</a:t>
            </a:r>
            <a:r>
              <a:rPr lang="zh-TW">
                <a:solidFill>
                  <a:schemeClr val="dk1"/>
                </a:solidFill>
              </a:rPr>
              <a:t>: Connecting specific code versions to experiments.</a:t>
            </a:r>
            <a:endParaRPr>
              <a:solidFill>
                <a:schemeClr val="dk1"/>
              </a:solidFill>
            </a:endParaRPr>
          </a:p>
          <a:p>
            <a:pPr indent="-342900" lvl="0" marL="457200" marR="0" rtl="0" algn="l">
              <a:lnSpc>
                <a:spcPct val="115000"/>
              </a:lnSpc>
              <a:spcBef>
                <a:spcPts val="0"/>
              </a:spcBef>
              <a:spcAft>
                <a:spcPts val="0"/>
              </a:spcAft>
              <a:buClr>
                <a:schemeClr val="dk1"/>
              </a:buClr>
              <a:buSzPts val="1800"/>
              <a:buChar char="●"/>
            </a:pPr>
            <a:r>
              <a:rPr lang="zh-TW">
                <a:solidFill>
                  <a:srgbClr val="E06666"/>
                </a:solidFill>
              </a:rPr>
              <a:t>Reports</a:t>
            </a:r>
            <a:r>
              <a:rPr lang="zh-TW">
                <a:solidFill>
                  <a:schemeClr val="dk1"/>
                </a:solidFill>
              </a:rPr>
              <a:t>: Generating and sharing experiment summaries.</a:t>
            </a:r>
            <a:endParaRPr>
              <a:solidFill>
                <a:schemeClr val="dk1"/>
              </a:solidFill>
            </a:endParaRPr>
          </a:p>
          <a:p>
            <a:pPr indent="0" lvl="0" marL="0" marR="0" rtl="0" algn="l">
              <a:lnSpc>
                <a:spcPct val="115000"/>
              </a:lnSpc>
              <a:spcBef>
                <a:spcPts val="1200"/>
              </a:spcBef>
              <a:spcAft>
                <a:spcPts val="1200"/>
              </a:spcAft>
              <a:buNone/>
            </a:pPr>
            <a:r>
              <a:rPr lang="zh-TW">
                <a:solidFill>
                  <a:schemeClr val="dk1"/>
                </a:solidFill>
              </a:rPr>
              <a:t>To learn more about it, you can refer to the </a:t>
            </a:r>
            <a:r>
              <a:rPr lang="zh-TW" u="sng">
                <a:solidFill>
                  <a:schemeClr val="hlink"/>
                </a:solidFill>
                <a:hlinkClick r:id="rId3"/>
              </a:rPr>
              <a:t>documentation</a:t>
            </a:r>
            <a:r>
              <a:rPr lang="zh-TW">
                <a:solidFill>
                  <a:schemeClr val="dk1"/>
                </a:solidFill>
              </a:rPr>
              <a:t>.</a:t>
            </a:r>
            <a:endParaRPr>
              <a:solidFill>
                <a:schemeClr val="dk1"/>
              </a:solidFill>
            </a:endParaRPr>
          </a:p>
        </p:txBody>
      </p:sp>
      <p:sp>
        <p:nvSpPr>
          <p:cNvPr id="281" name="Google Shape;281;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pic>
        <p:nvPicPr>
          <p:cNvPr id="287" name="Google Shape;287;p44"/>
          <p:cNvPicPr preferRelativeResize="0"/>
          <p:nvPr/>
        </p:nvPicPr>
        <p:blipFill>
          <a:blip r:embed="rId3">
            <a:alphaModFix/>
          </a:blip>
          <a:stretch>
            <a:fillRect/>
          </a:stretch>
        </p:blipFill>
        <p:spPr>
          <a:xfrm>
            <a:off x="35675" y="728075"/>
            <a:ext cx="9072650" cy="384079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Use </a:t>
            </a:r>
            <a:r>
              <a:rPr lang="zh-TW"/>
              <a:t>W&amp;B with PL (1)</a:t>
            </a:r>
            <a:endParaRPr/>
          </a:p>
        </p:txBody>
      </p:sp>
      <p:sp>
        <p:nvSpPr>
          <p:cNvPr id="293" name="Google Shape;293;p45"/>
          <p:cNvSpPr txBox="1"/>
          <p:nvPr>
            <p:ph idx="1" type="body"/>
          </p:nvPr>
        </p:nvSpPr>
        <p:spPr>
          <a:xfrm>
            <a:off x="311700" y="3204550"/>
            <a:ext cx="5361300" cy="17382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zh-TW" u="sng">
                <a:solidFill>
                  <a:schemeClr val="hlink"/>
                </a:solidFill>
                <a:hlinkClick r:id="rId3"/>
              </a:rPr>
              <a:t>lightning.pytorch.loggers.WandbLogger</a:t>
            </a:r>
            <a:endParaRPr>
              <a:solidFill>
                <a:schemeClr val="dk1"/>
              </a:solidFill>
            </a:endParaRPr>
          </a:p>
          <a:p>
            <a:pPr indent="-334327" lvl="0" marL="457200" rtl="0" algn="l">
              <a:spcBef>
                <a:spcPts val="1200"/>
              </a:spcBef>
              <a:spcAft>
                <a:spcPts val="0"/>
              </a:spcAft>
              <a:buClr>
                <a:schemeClr val="dk1"/>
              </a:buClr>
              <a:buSzPct val="100000"/>
              <a:buChar char="●"/>
            </a:pPr>
            <a:r>
              <a:rPr lang="zh-TW">
                <a:solidFill>
                  <a:schemeClr val="dk1"/>
                </a:solidFill>
              </a:rPr>
              <a:t>name (Optional[str]) – Display name for the run.</a:t>
            </a:r>
            <a:endParaRPr>
              <a:solidFill>
                <a:schemeClr val="dk1"/>
              </a:solidFill>
            </a:endParaRPr>
          </a:p>
          <a:p>
            <a:pPr indent="-334327" lvl="0" marL="457200" rtl="0" algn="l">
              <a:spcBef>
                <a:spcPts val="0"/>
              </a:spcBef>
              <a:spcAft>
                <a:spcPts val="0"/>
              </a:spcAft>
              <a:buClr>
                <a:schemeClr val="dk1"/>
              </a:buClr>
              <a:buSzPct val="100000"/>
              <a:buChar char="●"/>
            </a:pPr>
            <a:r>
              <a:rPr lang="zh-TW">
                <a:solidFill>
                  <a:schemeClr val="dk1"/>
                </a:solidFill>
              </a:rPr>
              <a:t>project (Optional[str]) – The name of the project to which this run will belong. </a:t>
            </a:r>
            <a:endParaRPr>
              <a:solidFill>
                <a:schemeClr val="dk1"/>
              </a:solidFill>
            </a:endParaRPr>
          </a:p>
          <a:p>
            <a:pPr indent="-334327" lvl="0" marL="457200" rtl="0" algn="l">
              <a:spcBef>
                <a:spcPts val="0"/>
              </a:spcBef>
              <a:spcAft>
                <a:spcPts val="0"/>
              </a:spcAft>
              <a:buClr>
                <a:schemeClr val="dk1"/>
              </a:buClr>
              <a:buSzPct val="100000"/>
              <a:buChar char="●"/>
            </a:pPr>
            <a:r>
              <a:rPr lang="zh-TW">
                <a:solidFill>
                  <a:schemeClr val="dk1"/>
                </a:solidFill>
              </a:rPr>
              <a:t>. . .</a:t>
            </a:r>
            <a:endParaRPr>
              <a:solidFill>
                <a:schemeClr val="dk1"/>
              </a:solidFill>
            </a:endParaRPr>
          </a:p>
        </p:txBody>
      </p:sp>
      <p:sp>
        <p:nvSpPr>
          <p:cNvPr id="294" name="Google Shape;29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295" name="Google Shape;295;p45"/>
          <p:cNvSpPr txBox="1"/>
          <p:nvPr/>
        </p:nvSpPr>
        <p:spPr>
          <a:xfrm>
            <a:off x="455850" y="1170350"/>
            <a:ext cx="4270500" cy="1881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from</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lightning</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pytorch</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loggers</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import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WandbLogger</a:t>
            </a:r>
            <a:endParaRPr sz="1050">
              <a:solidFill>
                <a:srgbClr val="4EC9B0"/>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logger</a:t>
            </a:r>
            <a:r>
              <a:rPr lang="zh-TW" sz="1050">
                <a:solidFill>
                  <a:srgbClr val="D4D4D4"/>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WandbLogger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project</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'name_of_your_project'</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name</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'name_of_your_run'</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Use W&amp;B with PL (2)</a:t>
            </a:r>
            <a:endParaRPr/>
          </a:p>
        </p:txBody>
      </p:sp>
      <p:sp>
        <p:nvSpPr>
          <p:cNvPr id="301" name="Google Shape;30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302" name="Google Shape;302;p46"/>
          <p:cNvSpPr txBox="1"/>
          <p:nvPr/>
        </p:nvSpPr>
        <p:spPr>
          <a:xfrm>
            <a:off x="311700" y="1174175"/>
            <a:ext cx="8160900" cy="34671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569CD6"/>
                </a:solidFill>
                <a:latin typeface="Courier New"/>
                <a:ea typeface="Courier New"/>
                <a:cs typeface="Courier New"/>
                <a:sym typeface="Courier New"/>
              </a:rPr>
              <a:t>class</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MyLightningModule</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LightningModule</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569CD6"/>
                </a:solidFill>
                <a:latin typeface="Courier New"/>
                <a:ea typeface="Courier New"/>
                <a:cs typeface="Courier New"/>
                <a:sym typeface="Courier New"/>
              </a:rPr>
              <a:t>def</a:t>
            </a:r>
            <a:r>
              <a:rPr lang="zh-TW" sz="1050">
                <a:solidFill>
                  <a:srgbClr val="CCCCCC"/>
                </a:solidFill>
                <a:latin typeface="Courier New"/>
                <a:ea typeface="Courier New"/>
                <a:cs typeface="Courier New"/>
                <a:sym typeface="Courier New"/>
              </a:rPr>
              <a:t> </a:t>
            </a:r>
            <a:r>
              <a:rPr lang="zh-TW" sz="1050">
                <a:solidFill>
                  <a:srgbClr val="DCDCAA"/>
                </a:solidFill>
                <a:latin typeface="Courier New"/>
                <a:ea typeface="Courier New"/>
                <a:cs typeface="Courier New"/>
                <a:sym typeface="Courier New"/>
              </a:rPr>
              <a:t>validation_step</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args</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Any</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kwargs</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Any</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6A9955"/>
                </a:solidFill>
                <a:latin typeface="Courier New"/>
                <a:ea typeface="Courier New"/>
                <a:cs typeface="Courier New"/>
                <a:sym typeface="Courier New"/>
              </a:rPr>
              <a:t># Log metrics</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log</a:t>
            </a:r>
            <a:r>
              <a:rPr lang="zh-TW" sz="1050">
                <a:solidFill>
                  <a:srgbClr val="CCCCCC"/>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'metric_name'</a:t>
            </a:r>
            <a:r>
              <a:rPr lang="zh-TW" sz="1050">
                <a:solidFill>
                  <a:srgbClr val="CCCCCC"/>
                </a:solidFill>
                <a:latin typeface="Courier New"/>
                <a:ea typeface="Courier New"/>
                <a:cs typeface="Courier New"/>
                <a:sym typeface="Courier New"/>
              </a:rPr>
              <a:t>, metric_value)</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6A9955"/>
                </a:solidFill>
                <a:latin typeface="Courier New"/>
                <a:ea typeface="Courier New"/>
                <a:cs typeface="Courier New"/>
                <a:sym typeface="Courier New"/>
              </a:rPr>
              <a:t># Log images</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logger</a:t>
            </a:r>
            <a:r>
              <a:rPr lang="zh-TW" sz="1050">
                <a:solidFill>
                  <a:srgbClr val="CCCCCC"/>
                </a:solidFill>
                <a:latin typeface="Courier New"/>
                <a:ea typeface="Courier New"/>
                <a:cs typeface="Courier New"/>
                <a:sym typeface="Courier New"/>
              </a:rPr>
              <a:t>.log_image(</a:t>
            </a:r>
            <a:r>
              <a:rPr lang="zh-TW" sz="1050">
                <a:solidFill>
                  <a:srgbClr val="9CDCFE"/>
                </a:solidFill>
                <a:latin typeface="Courier New"/>
                <a:ea typeface="Courier New"/>
                <a:cs typeface="Courier New"/>
                <a:sym typeface="Courier New"/>
              </a:rPr>
              <a:t>key</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'sample'</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images</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[img1, img2])</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6A9955"/>
                </a:solidFill>
                <a:latin typeface="Courier New"/>
                <a:ea typeface="Courier New"/>
                <a:cs typeface="Courier New"/>
                <a:sym typeface="Courier New"/>
              </a:rPr>
              <a:t># Log text</a:t>
            </a:r>
            <a:endParaRPr sz="1050">
              <a:solidFill>
                <a:srgbClr val="6A9955"/>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columns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'input'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'label'</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'prediction'</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my_data</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'cheese'</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'english'</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'english'</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'fromage'</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'french'</a:t>
            </a:r>
            <a:r>
              <a:rPr lang="zh-TW" sz="1050">
                <a:solidFill>
                  <a:srgbClr val="CCCCCC"/>
                </a:solidFill>
                <a:latin typeface="Courier New"/>
                <a:ea typeface="Courier New"/>
                <a:cs typeface="Courier New"/>
                <a:sym typeface="Courier New"/>
              </a:rPr>
              <a:t>, </a:t>
            </a:r>
            <a:r>
              <a:rPr lang="zh-TW" sz="1050">
                <a:solidFill>
                  <a:srgbClr val="CE9178"/>
                </a:solidFill>
                <a:latin typeface="Courier New"/>
                <a:ea typeface="Courier New"/>
                <a:cs typeface="Courier New"/>
                <a:sym typeface="Courier New"/>
              </a:rPr>
              <a:t>'spanish'</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self</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logger</a:t>
            </a:r>
            <a:r>
              <a:rPr lang="zh-TW" sz="1050">
                <a:solidFill>
                  <a:srgbClr val="CCCCCC"/>
                </a:solidFill>
                <a:latin typeface="Courier New"/>
                <a:ea typeface="Courier New"/>
                <a:cs typeface="Courier New"/>
                <a:sym typeface="Courier New"/>
              </a:rPr>
              <a:t>.log_text(</a:t>
            </a:r>
            <a:r>
              <a:rPr lang="zh-TW" sz="1050">
                <a:solidFill>
                  <a:srgbClr val="9CDCFE"/>
                </a:solidFill>
                <a:latin typeface="Courier New"/>
                <a:ea typeface="Courier New"/>
                <a:cs typeface="Courier New"/>
                <a:sym typeface="Courier New"/>
              </a:rPr>
              <a:t>key</a:t>
            </a:r>
            <a:r>
              <a:rPr lang="zh-TW" sz="1050">
                <a:solidFill>
                  <a:srgbClr val="D4D4D4"/>
                </a:solidFill>
                <a:latin typeface="Courier New"/>
                <a:ea typeface="Courier New"/>
                <a:cs typeface="Courier New"/>
                <a:sym typeface="Courier New"/>
              </a:rPr>
              <a:t>=</a:t>
            </a:r>
            <a:r>
              <a:rPr lang="zh-TW" sz="1050">
                <a:solidFill>
                  <a:srgbClr val="CE9178"/>
                </a:solidFill>
                <a:latin typeface="Courier New"/>
                <a:ea typeface="Courier New"/>
                <a:cs typeface="Courier New"/>
                <a:sym typeface="Courier New"/>
              </a:rPr>
              <a:t>'my_samples'</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columns</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columns</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data</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my_data</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zh-TW">
                <a:solidFill>
                  <a:schemeClr val="dk1"/>
                </a:solidFill>
              </a:rPr>
              <a:t>More information can be found </a:t>
            </a:r>
            <a:r>
              <a:rPr lang="zh-TW" u="sng">
                <a:solidFill>
                  <a:schemeClr val="hlink"/>
                </a:solidFill>
                <a:hlinkClick r:id="rId3"/>
              </a:rPr>
              <a:t>here</a:t>
            </a:r>
            <a:r>
              <a:rPr lang="zh-TW">
                <a:solidFill>
                  <a:schemeClr val="dk1"/>
                </a:solidFill>
              </a:rPr>
              <a:t>.</a:t>
            </a:r>
            <a:endParaRPr>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Any Questions?</a:t>
            </a:r>
            <a:endParaRPr/>
          </a:p>
        </p:txBody>
      </p:sp>
      <p:sp>
        <p:nvSpPr>
          <p:cNvPr id="308" name="Google Shape;308;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Try it out on Colab</a:t>
            </a:r>
            <a:endParaRPr sz="1488"/>
          </a:p>
        </p:txBody>
      </p:sp>
      <p:sp>
        <p:nvSpPr>
          <p:cNvPr id="314" name="Google Shape;314;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315" name="Google Shape;315;p48"/>
          <p:cNvSpPr txBox="1"/>
          <p:nvPr/>
        </p:nvSpPr>
        <p:spPr>
          <a:xfrm>
            <a:off x="547050" y="2992650"/>
            <a:ext cx="80499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u="sng">
                <a:solidFill>
                  <a:schemeClr val="hlink"/>
                </a:solidFill>
                <a:hlinkClick r:id="rId3"/>
              </a:rPr>
              <a:t>https://tiny.cc/iisr-112o-5</a:t>
            </a:r>
            <a:endParaRPr>
              <a:solidFill>
                <a:schemeClr val="dk1"/>
              </a:solidFill>
            </a:endParaRPr>
          </a:p>
          <a:p>
            <a:pPr indent="0" lvl="0" marL="0" rtl="0" algn="ctr">
              <a:spcBef>
                <a:spcPts val="0"/>
              </a:spcBef>
              <a:spcAft>
                <a:spcPts val="0"/>
              </a:spcAft>
              <a:buNone/>
            </a:pPr>
            <a:r>
              <a:rPr lang="zh-TW">
                <a:solidFill>
                  <a:schemeClr val="dk1"/>
                </a:solidFill>
              </a:rPr>
              <a:t>or</a:t>
            </a:r>
            <a:endParaRPr>
              <a:solidFill>
                <a:schemeClr val="dk1"/>
              </a:solidFill>
            </a:endParaRPr>
          </a:p>
          <a:p>
            <a:pPr indent="0" lvl="0" marL="0" rtl="0" algn="ctr">
              <a:spcBef>
                <a:spcPts val="0"/>
              </a:spcBef>
              <a:spcAft>
                <a:spcPts val="0"/>
              </a:spcAft>
              <a:buNone/>
            </a:pPr>
            <a:r>
              <a:rPr lang="zh-TW" u="sng">
                <a:solidFill>
                  <a:schemeClr val="hlink"/>
                </a:solidFill>
                <a:hlinkClick r:id="rId4"/>
              </a:rPr>
              <a:t>https://colab.research.google.com/drive/1-9u2QwvgLclGFL24ugkIPEBpGi5NqF-i</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chemeClr val="dk1"/>
                </a:solidFill>
              </a:rPr>
              <a:t>PyTorch Lightning is an open-source Python </a:t>
            </a:r>
            <a:r>
              <a:rPr lang="zh-TW">
                <a:solidFill>
                  <a:srgbClr val="FFE599"/>
                </a:solidFill>
              </a:rPr>
              <a:t>deep learning framework built on top of PyTorch</a:t>
            </a:r>
            <a:r>
              <a:rPr lang="zh-TW">
                <a:solidFill>
                  <a:schemeClr val="dk1"/>
                </a:solidFill>
              </a:rPr>
              <a:t>. It provides a high-level abstraction for PyTorch, </a:t>
            </a:r>
            <a:r>
              <a:rPr lang="zh-TW">
                <a:solidFill>
                  <a:srgbClr val="FFE599"/>
                </a:solidFill>
              </a:rPr>
              <a:t>simplifying the training and development of deep learning models</a:t>
            </a:r>
            <a:r>
              <a:rPr lang="zh-TW">
                <a:solidFill>
                  <a:schemeClr val="dk1"/>
                </a:solidFill>
              </a:rPr>
              <a:t>.</a:t>
            </a:r>
            <a:endParaRPr>
              <a:solidFill>
                <a:schemeClr val="dk1"/>
              </a:solidFill>
            </a:endParaRPr>
          </a:p>
          <a:p>
            <a:pPr indent="0" lvl="0" marL="0" rtl="0" algn="l">
              <a:spcBef>
                <a:spcPts val="1200"/>
              </a:spcBef>
              <a:spcAft>
                <a:spcPts val="1200"/>
              </a:spcAft>
              <a:buNone/>
            </a:pPr>
            <a:r>
              <a:t/>
            </a:r>
            <a:endParaRPr>
              <a:solidFill>
                <a:schemeClr val="dk1"/>
              </a:solidFill>
            </a:endParaRPr>
          </a:p>
        </p:txBody>
      </p:sp>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What is PyTorch Lightning?</a:t>
            </a:r>
            <a:endParaRPr/>
          </a:p>
        </p:txBody>
      </p:sp>
      <p:sp>
        <p:nvSpPr>
          <p:cNvPr id="75" name="Google Shape;7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grpSp>
        <p:nvGrpSpPr>
          <p:cNvPr id="76" name="Google Shape;76;p16"/>
          <p:cNvGrpSpPr/>
          <p:nvPr/>
        </p:nvGrpSpPr>
        <p:grpSpPr>
          <a:xfrm>
            <a:off x="406050" y="2661650"/>
            <a:ext cx="8296500" cy="1805400"/>
            <a:chOff x="406050" y="2661650"/>
            <a:chExt cx="8296500" cy="1805400"/>
          </a:xfrm>
        </p:grpSpPr>
        <p:sp>
          <p:nvSpPr>
            <p:cNvPr id="77" name="Google Shape;77;p16"/>
            <p:cNvSpPr/>
            <p:nvPr/>
          </p:nvSpPr>
          <p:spPr>
            <a:xfrm>
              <a:off x="406050" y="2661650"/>
              <a:ext cx="8296500" cy="1805400"/>
            </a:xfrm>
            <a:prstGeom prst="roundRect">
              <a:avLst>
                <a:gd fmla="val 15515"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 name="Google Shape;78;p16"/>
            <p:cNvPicPr preferRelativeResize="0"/>
            <p:nvPr/>
          </p:nvPicPr>
          <p:blipFill>
            <a:blip r:embed="rId3">
              <a:alphaModFix/>
            </a:blip>
            <a:stretch>
              <a:fillRect/>
            </a:stretch>
          </p:blipFill>
          <p:spPr>
            <a:xfrm>
              <a:off x="563929" y="2812838"/>
              <a:ext cx="8016134" cy="1503025"/>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Why PyTorch Lightning?</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Clr>
                <a:schemeClr val="dk1"/>
              </a:buClr>
              <a:buSzPct val="100000"/>
              <a:buChar char="●"/>
            </a:pPr>
            <a:r>
              <a:rPr lang="zh-TW">
                <a:solidFill>
                  <a:srgbClr val="E06666"/>
                </a:solidFill>
              </a:rPr>
              <a:t>Clear Structure, Easy Maintenance</a:t>
            </a:r>
            <a:r>
              <a:rPr lang="zh-TW">
                <a:solidFill>
                  <a:schemeClr val="dk1"/>
                </a:solidFill>
              </a:rPr>
              <a:t>: Provides a </a:t>
            </a:r>
            <a:r>
              <a:rPr lang="zh-TW">
                <a:solidFill>
                  <a:srgbClr val="FFE599"/>
                </a:solidFill>
              </a:rPr>
              <a:t>unified model structure</a:t>
            </a:r>
            <a:r>
              <a:rPr lang="zh-TW">
                <a:solidFill>
                  <a:schemeClr val="dk1"/>
                </a:solidFill>
              </a:rPr>
              <a:t> that</a:t>
            </a:r>
            <a:r>
              <a:rPr lang="zh-TW">
                <a:solidFill>
                  <a:srgbClr val="FFE599"/>
                </a:solidFill>
              </a:rPr>
              <a:t> separates different parts of the training process</a:t>
            </a:r>
            <a:r>
              <a:rPr lang="zh-TW">
                <a:solidFill>
                  <a:schemeClr val="dk1"/>
                </a:solidFill>
              </a:rPr>
              <a:t>, making code more readable and maintainable</a:t>
            </a:r>
            <a:endParaRPr>
              <a:solidFill>
                <a:schemeClr val="dk1"/>
              </a:solidFill>
            </a:endParaRPr>
          </a:p>
          <a:p>
            <a:pPr indent="-317182" lvl="0" marL="457200" rtl="0" algn="l">
              <a:spcBef>
                <a:spcPts val="0"/>
              </a:spcBef>
              <a:spcAft>
                <a:spcPts val="0"/>
              </a:spcAft>
              <a:buClr>
                <a:schemeClr val="dk1"/>
              </a:buClr>
              <a:buSzPct val="100000"/>
              <a:buChar char="●"/>
            </a:pPr>
            <a:r>
              <a:rPr lang="zh-TW">
                <a:solidFill>
                  <a:srgbClr val="E06666"/>
                </a:solidFill>
              </a:rPr>
              <a:t>Automated Training Loop</a:t>
            </a:r>
            <a:r>
              <a:rPr lang="zh-TW">
                <a:solidFill>
                  <a:schemeClr val="dk1"/>
                </a:solidFill>
              </a:rPr>
              <a:t>: </a:t>
            </a:r>
            <a:r>
              <a:rPr lang="zh-TW">
                <a:solidFill>
                  <a:srgbClr val="FFE599"/>
                </a:solidFill>
              </a:rPr>
              <a:t>Automates the training loop</a:t>
            </a:r>
            <a:r>
              <a:rPr lang="zh-TW">
                <a:solidFill>
                  <a:schemeClr val="dk1"/>
                </a:solidFill>
              </a:rPr>
              <a:t>, including data loading, optimizer setup, and gradient updates, </a:t>
            </a:r>
            <a:r>
              <a:rPr lang="zh-TW">
                <a:solidFill>
                  <a:srgbClr val="FFE599"/>
                </a:solidFill>
              </a:rPr>
              <a:t>reducing repetitive code and allowing you to focus on the model itself</a:t>
            </a:r>
            <a:endParaRPr>
              <a:solidFill>
                <a:schemeClr val="dk1"/>
              </a:solidFill>
            </a:endParaRPr>
          </a:p>
          <a:p>
            <a:pPr indent="-317182" lvl="0" marL="457200" rtl="0" algn="l">
              <a:spcBef>
                <a:spcPts val="0"/>
              </a:spcBef>
              <a:spcAft>
                <a:spcPts val="0"/>
              </a:spcAft>
              <a:buClr>
                <a:schemeClr val="dk1"/>
              </a:buClr>
              <a:buSzPct val="100000"/>
              <a:buChar char="●"/>
            </a:pPr>
            <a:r>
              <a:rPr lang="zh-TW">
                <a:solidFill>
                  <a:srgbClr val="E06666"/>
                </a:solidFill>
              </a:rPr>
              <a:t>Distributed Training</a:t>
            </a:r>
            <a:r>
              <a:rPr lang="zh-TW">
                <a:solidFill>
                  <a:schemeClr val="dk1"/>
                </a:solidFill>
              </a:rPr>
              <a:t>: </a:t>
            </a:r>
            <a:r>
              <a:rPr lang="zh-TW">
                <a:solidFill>
                  <a:srgbClr val="FFE599"/>
                </a:solidFill>
              </a:rPr>
              <a:t>Built-in support for distributed training</a:t>
            </a:r>
            <a:r>
              <a:rPr lang="zh-TW">
                <a:solidFill>
                  <a:schemeClr val="dk1"/>
                </a:solidFill>
              </a:rPr>
              <a:t>, enabling easy training on multiple GPUs or machines</a:t>
            </a:r>
            <a:endParaRPr>
              <a:solidFill>
                <a:schemeClr val="dk1"/>
              </a:solidFill>
            </a:endParaRPr>
          </a:p>
          <a:p>
            <a:pPr indent="-317182" lvl="0" marL="457200" rtl="0" algn="l">
              <a:spcBef>
                <a:spcPts val="0"/>
              </a:spcBef>
              <a:spcAft>
                <a:spcPts val="0"/>
              </a:spcAft>
              <a:buClr>
                <a:schemeClr val="dk1"/>
              </a:buClr>
              <a:buSzPct val="100000"/>
              <a:buChar char="●"/>
            </a:pPr>
            <a:r>
              <a:rPr lang="zh-TW">
                <a:solidFill>
                  <a:srgbClr val="E06666"/>
                </a:solidFill>
              </a:rPr>
              <a:t>Automated Logging and Monitoring</a:t>
            </a:r>
            <a:r>
              <a:rPr lang="zh-TW">
                <a:solidFill>
                  <a:schemeClr val="dk1"/>
                </a:solidFill>
              </a:rPr>
              <a:t>: </a:t>
            </a:r>
            <a:r>
              <a:rPr lang="zh-TW">
                <a:solidFill>
                  <a:srgbClr val="FFE599"/>
                </a:solidFill>
              </a:rPr>
              <a:t>Automatically handle logging and visualization of training metrics, supporting popular monitoring tools</a:t>
            </a:r>
            <a:endParaRPr>
              <a:solidFill>
                <a:srgbClr val="FFE599"/>
              </a:solidFill>
            </a:endParaRPr>
          </a:p>
          <a:p>
            <a:pPr indent="-317182" lvl="0" marL="457200" rtl="0" algn="l">
              <a:spcBef>
                <a:spcPts val="0"/>
              </a:spcBef>
              <a:spcAft>
                <a:spcPts val="0"/>
              </a:spcAft>
              <a:buClr>
                <a:schemeClr val="dk1"/>
              </a:buClr>
              <a:buSzPct val="100000"/>
              <a:buChar char="●"/>
            </a:pPr>
            <a:r>
              <a:rPr lang="zh-TW">
                <a:solidFill>
                  <a:srgbClr val="E06666"/>
                </a:solidFill>
              </a:rPr>
              <a:t>Simplified Tasks</a:t>
            </a:r>
            <a:r>
              <a:rPr lang="zh-TW">
                <a:solidFill>
                  <a:schemeClr val="dk1"/>
                </a:solidFill>
              </a:rPr>
              <a:t>: </a:t>
            </a:r>
            <a:r>
              <a:rPr lang="zh-TW">
                <a:solidFill>
                  <a:srgbClr val="FFE599"/>
                </a:solidFill>
              </a:rPr>
              <a:t>Built-in callbacks for common task such as early stopping</a:t>
            </a:r>
            <a:endParaRPr>
              <a:solidFill>
                <a:srgbClr val="FFE599"/>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1200"/>
              </a:spcAft>
              <a:buNone/>
            </a:pPr>
            <a:r>
              <a:rPr lang="zh-TW">
                <a:solidFill>
                  <a:schemeClr val="dk1"/>
                </a:solidFill>
              </a:rPr>
              <a:t>In summary, PyTorch Lightning significantly simplifies the PyTorch model training process, allowing you to focus more on model development and improvement, while improving efficiency and reducing redundant code.</a:t>
            </a:r>
            <a:endParaRPr>
              <a:solidFill>
                <a:schemeClr val="dk1"/>
              </a:solidFill>
            </a:endParaRPr>
          </a:p>
        </p:txBody>
      </p:sp>
      <p:sp>
        <p:nvSpPr>
          <p:cNvPr id="85" name="Google Shape;85;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4294967295"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zh-TW" sz="1400">
                <a:solidFill>
                  <a:schemeClr val="dk1"/>
                </a:solidFill>
              </a:rPr>
              <a:t>The famous text-to-image diffusion model, </a:t>
            </a:r>
            <a:r>
              <a:rPr b="1" lang="zh-TW" sz="1400" u="sng">
                <a:solidFill>
                  <a:schemeClr val="accent5"/>
                </a:solidFill>
                <a:hlinkClick r:id="rId3">
                  <a:extLst>
                    <a:ext uri="{A12FA001-AC4F-418D-AE19-62706E023703}">
                      <ahyp:hlinkClr val="tx"/>
                    </a:ext>
                  </a:extLst>
                </a:hlinkClick>
              </a:rPr>
              <a:t>Stable Diffusion</a:t>
            </a:r>
            <a:r>
              <a:rPr lang="zh-TW" sz="1400">
                <a:solidFill>
                  <a:schemeClr val="dk1"/>
                </a:solidFill>
              </a:rPr>
              <a:t> also uses PyTorch Lightning in its codebase.</a:t>
            </a:r>
            <a:endParaRPr sz="1400">
              <a:solidFill>
                <a:schemeClr val="dk1"/>
              </a:solidFill>
            </a:endParaRPr>
          </a:p>
          <a:p>
            <a:pPr indent="0" lvl="0" marL="0" rtl="0" algn="l">
              <a:spcBef>
                <a:spcPts val="0"/>
              </a:spcBef>
              <a:spcAft>
                <a:spcPts val="1200"/>
              </a:spcAft>
              <a:buNone/>
            </a:pPr>
            <a:r>
              <a:t/>
            </a:r>
            <a:endParaRPr sz="1400">
              <a:solidFill>
                <a:schemeClr val="dk1"/>
              </a:solidFill>
            </a:endParaRPr>
          </a:p>
        </p:txBody>
      </p:sp>
      <p:sp>
        <p:nvSpPr>
          <p:cNvPr id="91" name="Google Shape;91;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
        <p:nvSpPr>
          <p:cNvPr id="92" name="Google Shape;92;p18"/>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By The Way</a:t>
            </a:r>
            <a:endParaRPr/>
          </a:p>
        </p:txBody>
      </p:sp>
      <p:grpSp>
        <p:nvGrpSpPr>
          <p:cNvPr id="93" name="Google Shape;93;p18"/>
          <p:cNvGrpSpPr/>
          <p:nvPr/>
        </p:nvGrpSpPr>
        <p:grpSpPr>
          <a:xfrm>
            <a:off x="1432343" y="2112263"/>
            <a:ext cx="6279306" cy="2248240"/>
            <a:chOff x="1193850" y="2793812"/>
            <a:chExt cx="6756301" cy="2705137"/>
          </a:xfrm>
        </p:grpSpPr>
        <p:pic>
          <p:nvPicPr>
            <p:cNvPr id="94" name="Google Shape;94;p18"/>
            <p:cNvPicPr preferRelativeResize="0"/>
            <p:nvPr/>
          </p:nvPicPr>
          <p:blipFill>
            <a:blip r:embed="rId4">
              <a:alphaModFix/>
            </a:blip>
            <a:stretch>
              <a:fillRect/>
            </a:stretch>
          </p:blipFill>
          <p:spPr>
            <a:xfrm>
              <a:off x="1193850" y="2793812"/>
              <a:ext cx="6756301" cy="1352575"/>
            </a:xfrm>
            <a:prstGeom prst="rect">
              <a:avLst/>
            </a:prstGeom>
            <a:noFill/>
            <a:ln>
              <a:noFill/>
            </a:ln>
          </p:spPr>
        </p:pic>
        <p:pic>
          <p:nvPicPr>
            <p:cNvPr id="95" name="Google Shape;95;p18"/>
            <p:cNvPicPr preferRelativeResize="0"/>
            <p:nvPr/>
          </p:nvPicPr>
          <p:blipFill>
            <a:blip r:embed="rId5">
              <a:alphaModFix/>
            </a:blip>
            <a:stretch>
              <a:fillRect/>
            </a:stretch>
          </p:blipFill>
          <p:spPr>
            <a:xfrm>
              <a:off x="1193875" y="4146375"/>
              <a:ext cx="6756244" cy="1352575"/>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zh-TW"/>
              <a:t>Basic Usage of PL</a:t>
            </a:r>
            <a:endParaRPr/>
          </a:p>
        </p:txBody>
      </p:sp>
      <p:sp>
        <p:nvSpPr>
          <p:cNvPr id="101" name="Google Shape;10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Plain PyTorch</a:t>
            </a:r>
            <a:endParaRPr/>
          </a:p>
        </p:txBody>
      </p:sp>
      <p:sp>
        <p:nvSpPr>
          <p:cNvPr id="107" name="Google Shape;107;p20"/>
          <p:cNvSpPr txBox="1"/>
          <p:nvPr/>
        </p:nvSpPr>
        <p:spPr>
          <a:xfrm>
            <a:off x="408550" y="1017725"/>
            <a:ext cx="2674800" cy="37992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zh-TW" sz="850">
                <a:solidFill>
                  <a:srgbClr val="C586C0"/>
                </a:solidFill>
                <a:latin typeface="Courier New"/>
                <a:ea typeface="Courier New"/>
                <a:cs typeface="Courier New"/>
                <a:sym typeface="Courier New"/>
              </a:rPr>
              <a:t>from</a:t>
            </a: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torch</a:t>
            </a:r>
            <a:r>
              <a:rPr lang="zh-TW" sz="850">
                <a:solidFill>
                  <a:srgbClr val="CCCCCC"/>
                </a:solidFill>
                <a:latin typeface="Courier New"/>
                <a:ea typeface="Courier New"/>
                <a:cs typeface="Courier New"/>
                <a:sym typeface="Courier New"/>
              </a:rPr>
              <a:t> </a:t>
            </a:r>
            <a:r>
              <a:rPr lang="zh-TW" sz="850">
                <a:solidFill>
                  <a:srgbClr val="C586C0"/>
                </a:solidFill>
                <a:latin typeface="Courier New"/>
                <a:ea typeface="Courier New"/>
                <a:cs typeface="Courier New"/>
                <a:sym typeface="Courier New"/>
              </a:rPr>
              <a:t>import</a:t>
            </a: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endParaRPr sz="850">
              <a:solidFill>
                <a:srgbClr val="4EC9B0"/>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569CD6"/>
                </a:solidFill>
                <a:latin typeface="Courier New"/>
                <a:ea typeface="Courier New"/>
                <a:cs typeface="Courier New"/>
                <a:sym typeface="Courier New"/>
              </a:rPr>
              <a:t>class</a:t>
            </a: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AutoEncoder</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Module</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569CD6"/>
                </a:solidFill>
                <a:latin typeface="Courier New"/>
                <a:ea typeface="Courier New"/>
                <a:cs typeface="Courier New"/>
                <a:sym typeface="Courier New"/>
              </a:rPr>
              <a:t>def</a:t>
            </a:r>
            <a:r>
              <a:rPr lang="zh-TW" sz="850">
                <a:solidFill>
                  <a:srgbClr val="CCCCCC"/>
                </a:solidFill>
                <a:latin typeface="Courier New"/>
                <a:ea typeface="Courier New"/>
                <a:cs typeface="Courier New"/>
                <a:sym typeface="Courier New"/>
              </a:rPr>
              <a:t> </a:t>
            </a:r>
            <a:r>
              <a:rPr lang="zh-TW" sz="850">
                <a:solidFill>
                  <a:srgbClr val="DCDCAA"/>
                </a:solidFill>
                <a:latin typeface="Courier New"/>
                <a:ea typeface="Courier New"/>
                <a:cs typeface="Courier New"/>
                <a:sym typeface="Courier New"/>
              </a:rPr>
              <a:t>__init__</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super</a:t>
            </a:r>
            <a:r>
              <a:rPr lang="zh-TW" sz="850">
                <a:solidFill>
                  <a:srgbClr val="CCCCCC"/>
                </a:solidFill>
                <a:latin typeface="Courier New"/>
                <a:ea typeface="Courier New"/>
                <a:cs typeface="Courier New"/>
                <a:sym typeface="Courier New"/>
              </a:rPr>
              <a:t>().</a:t>
            </a:r>
            <a:r>
              <a:rPr lang="zh-TW" sz="850">
                <a:solidFill>
                  <a:srgbClr val="DCDCAA"/>
                </a:solidFill>
                <a:latin typeface="Courier New"/>
                <a:ea typeface="Courier New"/>
                <a:cs typeface="Courier New"/>
                <a:sym typeface="Courier New"/>
              </a:rPr>
              <a:t>__init__</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encoder</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Sequential</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Linear</a:t>
            </a:r>
            <a:r>
              <a:rPr lang="zh-TW" sz="850">
                <a:solidFill>
                  <a:srgbClr val="CCCCCC"/>
                </a:solidFill>
                <a:latin typeface="Courier New"/>
                <a:ea typeface="Courier New"/>
                <a:cs typeface="Courier New"/>
                <a:sym typeface="Courier New"/>
              </a:rPr>
              <a:t>(</a:t>
            </a:r>
            <a:r>
              <a:rPr lang="zh-TW" sz="850">
                <a:solidFill>
                  <a:srgbClr val="B5CEA8"/>
                </a:solidFill>
                <a:latin typeface="Courier New"/>
                <a:ea typeface="Courier New"/>
                <a:cs typeface="Courier New"/>
                <a:sym typeface="Courier New"/>
              </a:rPr>
              <a:t>28</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28</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64</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ReLU</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Linear</a:t>
            </a:r>
            <a:r>
              <a:rPr lang="zh-TW" sz="850">
                <a:solidFill>
                  <a:srgbClr val="CCCCCC"/>
                </a:solidFill>
                <a:latin typeface="Courier New"/>
                <a:ea typeface="Courier New"/>
                <a:cs typeface="Courier New"/>
                <a:sym typeface="Courier New"/>
              </a:rPr>
              <a:t>(</a:t>
            </a:r>
            <a:r>
              <a:rPr lang="zh-TW" sz="850">
                <a:solidFill>
                  <a:srgbClr val="B5CEA8"/>
                </a:solidFill>
                <a:latin typeface="Courier New"/>
                <a:ea typeface="Courier New"/>
                <a:cs typeface="Courier New"/>
                <a:sym typeface="Courier New"/>
              </a:rPr>
              <a:t>64</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3</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decoder</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Sequential</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Linear</a:t>
            </a:r>
            <a:r>
              <a:rPr lang="zh-TW" sz="850">
                <a:solidFill>
                  <a:srgbClr val="CCCCCC"/>
                </a:solidFill>
                <a:latin typeface="Courier New"/>
                <a:ea typeface="Courier New"/>
                <a:cs typeface="Courier New"/>
                <a:sym typeface="Courier New"/>
              </a:rPr>
              <a:t>(</a:t>
            </a:r>
            <a:r>
              <a:rPr lang="zh-TW" sz="850">
                <a:solidFill>
                  <a:srgbClr val="B5CEA8"/>
                </a:solidFill>
                <a:latin typeface="Courier New"/>
                <a:ea typeface="Courier New"/>
                <a:cs typeface="Courier New"/>
                <a:sym typeface="Courier New"/>
              </a:rPr>
              <a:t>3</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64</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ReLU</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4EC9B0"/>
                </a:solidFill>
                <a:latin typeface="Courier New"/>
                <a:ea typeface="Courier New"/>
                <a:cs typeface="Courier New"/>
                <a:sym typeface="Courier New"/>
              </a:rPr>
              <a:t>nn</a:t>
            </a:r>
            <a:r>
              <a:rPr lang="zh-TW" sz="850">
                <a:solidFill>
                  <a:srgbClr val="CCCCCC"/>
                </a:solidFill>
                <a:latin typeface="Courier New"/>
                <a:ea typeface="Courier New"/>
                <a:cs typeface="Courier New"/>
                <a:sym typeface="Courier New"/>
              </a:rPr>
              <a:t>.</a:t>
            </a:r>
            <a:r>
              <a:rPr lang="zh-TW" sz="850">
                <a:solidFill>
                  <a:srgbClr val="4EC9B0"/>
                </a:solidFill>
                <a:latin typeface="Courier New"/>
                <a:ea typeface="Courier New"/>
                <a:cs typeface="Courier New"/>
                <a:sym typeface="Courier New"/>
              </a:rPr>
              <a:t>Linear</a:t>
            </a:r>
            <a:r>
              <a:rPr lang="zh-TW" sz="850">
                <a:solidFill>
                  <a:srgbClr val="CCCCCC"/>
                </a:solidFill>
                <a:latin typeface="Courier New"/>
                <a:ea typeface="Courier New"/>
                <a:cs typeface="Courier New"/>
                <a:sym typeface="Courier New"/>
              </a:rPr>
              <a:t>(</a:t>
            </a:r>
            <a:r>
              <a:rPr lang="zh-TW" sz="850">
                <a:solidFill>
                  <a:srgbClr val="B5CEA8"/>
                </a:solidFill>
                <a:latin typeface="Courier New"/>
                <a:ea typeface="Courier New"/>
                <a:cs typeface="Courier New"/>
                <a:sym typeface="Courier New"/>
              </a:rPr>
              <a:t>64</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28</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B5CEA8"/>
                </a:solidFill>
                <a:latin typeface="Courier New"/>
                <a:ea typeface="Courier New"/>
                <a:cs typeface="Courier New"/>
                <a:sym typeface="Courier New"/>
              </a:rPr>
              <a:t>28</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569CD6"/>
                </a:solidFill>
                <a:latin typeface="Courier New"/>
                <a:ea typeface="Courier New"/>
                <a:cs typeface="Courier New"/>
                <a:sym typeface="Courier New"/>
              </a:rPr>
              <a:t>def</a:t>
            </a:r>
            <a:r>
              <a:rPr lang="zh-TW" sz="850">
                <a:solidFill>
                  <a:srgbClr val="CCCCCC"/>
                </a:solidFill>
                <a:latin typeface="Courier New"/>
                <a:ea typeface="Courier New"/>
                <a:cs typeface="Courier New"/>
                <a:sym typeface="Courier New"/>
              </a:rPr>
              <a:t> </a:t>
            </a:r>
            <a:r>
              <a:rPr lang="zh-TW" sz="850">
                <a:solidFill>
                  <a:srgbClr val="DCDCAA"/>
                </a:solidFill>
                <a:latin typeface="Courier New"/>
                <a:ea typeface="Courier New"/>
                <a:cs typeface="Courier New"/>
                <a:sym typeface="Courier New"/>
              </a:rPr>
              <a:t>forward</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.view(</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.size(</a:t>
            </a:r>
            <a:r>
              <a:rPr lang="zh-TW" sz="850">
                <a:solidFill>
                  <a:srgbClr val="B5CEA8"/>
                </a:solidFill>
                <a:latin typeface="Courier New"/>
                <a:ea typeface="Courier New"/>
                <a:cs typeface="Courier New"/>
                <a:sym typeface="Courier New"/>
              </a:rPr>
              <a:t>0</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B5CEA8"/>
                </a:solidFill>
                <a:latin typeface="Courier New"/>
                <a:ea typeface="Courier New"/>
                <a:cs typeface="Courier New"/>
                <a:sym typeface="Courier New"/>
              </a:rPr>
              <a:t>1</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z</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encoder</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x_hat</a:t>
            </a:r>
            <a:r>
              <a:rPr lang="zh-TW" sz="850">
                <a:solidFill>
                  <a:srgbClr val="CCCCCC"/>
                </a:solidFill>
                <a:latin typeface="Courier New"/>
                <a:ea typeface="Courier New"/>
                <a:cs typeface="Courier New"/>
                <a:sym typeface="Courier New"/>
              </a:rPr>
              <a:t> </a:t>
            </a:r>
            <a:r>
              <a:rPr lang="zh-TW" sz="850">
                <a:solidFill>
                  <a:srgbClr val="D4D4D4"/>
                </a:solidFill>
                <a:latin typeface="Courier New"/>
                <a:ea typeface="Courier New"/>
                <a:cs typeface="Courier New"/>
                <a:sym typeface="Courier New"/>
              </a:rPr>
              <a:t>=</a:t>
            </a: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self</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decoder</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z</a:t>
            </a:r>
            <a:r>
              <a:rPr lang="zh-TW" sz="850">
                <a:solidFill>
                  <a:srgbClr val="CCCCCC"/>
                </a:solidFill>
                <a:latin typeface="Courier New"/>
                <a:ea typeface="Courier New"/>
                <a:cs typeface="Courier New"/>
                <a:sym typeface="Courier New"/>
              </a:rPr>
              <a:t>)</a:t>
            </a:r>
            <a:endParaRPr sz="8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850">
                <a:solidFill>
                  <a:srgbClr val="CCCCCC"/>
                </a:solidFill>
                <a:latin typeface="Courier New"/>
                <a:ea typeface="Courier New"/>
                <a:cs typeface="Courier New"/>
                <a:sym typeface="Courier New"/>
              </a:rPr>
              <a:t>        </a:t>
            </a:r>
            <a:r>
              <a:rPr lang="zh-TW" sz="850">
                <a:solidFill>
                  <a:srgbClr val="C586C0"/>
                </a:solidFill>
                <a:latin typeface="Courier New"/>
                <a:ea typeface="Courier New"/>
                <a:cs typeface="Courier New"/>
                <a:sym typeface="Courier New"/>
              </a:rPr>
              <a:t>return</a:t>
            </a:r>
            <a:r>
              <a:rPr lang="zh-TW" sz="850">
                <a:solidFill>
                  <a:srgbClr val="CCCCCC"/>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a:t>
            </a:r>
            <a:r>
              <a:rPr lang="zh-TW" sz="850">
                <a:solidFill>
                  <a:srgbClr val="CCCCCC"/>
                </a:solidFill>
                <a:latin typeface="Courier New"/>
                <a:ea typeface="Courier New"/>
                <a:cs typeface="Courier New"/>
                <a:sym typeface="Courier New"/>
              </a:rPr>
              <a:t>,</a:t>
            </a:r>
            <a:r>
              <a:rPr lang="zh-TW" sz="850">
                <a:solidFill>
                  <a:srgbClr val="9CDCFE"/>
                </a:solidFill>
                <a:latin typeface="Courier New"/>
                <a:ea typeface="Courier New"/>
                <a:cs typeface="Courier New"/>
                <a:sym typeface="Courier New"/>
              </a:rPr>
              <a:t> </a:t>
            </a:r>
            <a:r>
              <a:rPr lang="zh-TW" sz="850">
                <a:solidFill>
                  <a:srgbClr val="9CDCFE"/>
                </a:solidFill>
                <a:latin typeface="Courier New"/>
                <a:ea typeface="Courier New"/>
                <a:cs typeface="Courier New"/>
                <a:sym typeface="Courier New"/>
              </a:rPr>
              <a:t>x_hat</a:t>
            </a:r>
            <a:endParaRPr sz="900">
              <a:solidFill>
                <a:srgbClr val="0000FF"/>
              </a:solidFill>
            </a:endParaRPr>
          </a:p>
        </p:txBody>
      </p:sp>
      <p:sp>
        <p:nvSpPr>
          <p:cNvPr id="108" name="Google Shape;108;p20"/>
          <p:cNvSpPr txBox="1"/>
          <p:nvPr/>
        </p:nvSpPr>
        <p:spPr>
          <a:xfrm>
            <a:off x="3966475" y="1108650"/>
            <a:ext cx="4545900" cy="29262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AutoEncoder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highlight>
                  <a:srgbClr val="264F78"/>
                </a:highlight>
                <a:latin typeface="Courier New"/>
                <a:ea typeface="Courier New"/>
                <a:cs typeface="Courier New"/>
                <a:sym typeface="Courier New"/>
              </a:rPr>
              <a:t>model</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to</a:t>
            </a:r>
            <a:r>
              <a:rPr lang="zh-TW" sz="1050">
                <a:solidFill>
                  <a:srgbClr val="CCCCCC"/>
                </a:solidFill>
                <a:highlight>
                  <a:srgbClr val="264F78"/>
                </a:highlight>
                <a:latin typeface="Courier New"/>
                <a:ea typeface="Courier New"/>
                <a:cs typeface="Courier New"/>
                <a:sym typeface="Courier New"/>
              </a:rPr>
              <a:t>(</a:t>
            </a:r>
            <a:r>
              <a:rPr lang="zh-TW" sz="1050">
                <a:solidFill>
                  <a:srgbClr val="9CDCFE"/>
                </a:solidFill>
                <a:highlight>
                  <a:srgbClr val="264F78"/>
                </a:highlight>
                <a:latin typeface="Courier New"/>
                <a:ea typeface="Courier New"/>
                <a:cs typeface="Courier New"/>
                <a:sym typeface="Courier New"/>
              </a:rPr>
              <a:t>device</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optimizer</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torch</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optim</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Adam</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parameters</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highlight>
                  <a:srgbClr val="264F78"/>
                </a:highlight>
                <a:latin typeface="Courier New"/>
                <a:ea typeface="Courier New"/>
                <a:cs typeface="Courier New"/>
                <a:sym typeface="Courier New"/>
              </a:rPr>
              <a:t>model</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train</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for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epoch</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in</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range</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num_epochs</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for</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 y</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in</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dataloader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x</a:t>
            </a:r>
            <a:r>
              <a:rPr lang="zh-TW" sz="1050">
                <a:solidFill>
                  <a:srgbClr val="CCCCCC"/>
                </a:solidFill>
                <a:highlight>
                  <a:srgbClr val="264F78"/>
                </a:highlight>
                <a:latin typeface="Courier New"/>
                <a:ea typeface="Courier New"/>
                <a:cs typeface="Courier New"/>
                <a:sym typeface="Courier New"/>
              </a:rPr>
              <a:t> </a:t>
            </a:r>
            <a:r>
              <a:rPr lang="zh-TW" sz="1050">
                <a:solidFill>
                  <a:srgbClr val="D4D4D4"/>
                </a:solidFill>
                <a:highlight>
                  <a:srgbClr val="264F78"/>
                </a:highlight>
                <a:latin typeface="Courier New"/>
                <a:ea typeface="Courier New"/>
                <a:cs typeface="Courier New"/>
                <a:sym typeface="Courier New"/>
              </a:rPr>
              <a:t>=</a:t>
            </a:r>
            <a:r>
              <a:rPr lang="zh-TW" sz="1050">
                <a:solidFill>
                  <a:srgbClr val="CCCCCC"/>
                </a:solidFill>
                <a:highlight>
                  <a:srgbClr val="264F78"/>
                </a:highlight>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x</a:t>
            </a:r>
            <a:r>
              <a:rPr lang="zh-TW" sz="1050">
                <a:solidFill>
                  <a:srgbClr val="CCCCCC"/>
                </a:solidFill>
                <a:highlight>
                  <a:srgbClr val="264F78"/>
                </a:highlight>
                <a:latin typeface="Courier New"/>
                <a:ea typeface="Courier New"/>
                <a:cs typeface="Courier New"/>
                <a:sym typeface="Courier New"/>
              </a:rPr>
              <a:t>.to(</a:t>
            </a:r>
            <a:r>
              <a:rPr lang="zh-TW" sz="1050">
                <a:solidFill>
                  <a:srgbClr val="9CDCFE"/>
                </a:solidFill>
                <a:highlight>
                  <a:srgbClr val="264F78"/>
                </a:highlight>
                <a:latin typeface="Courier New"/>
                <a:ea typeface="Courier New"/>
                <a:cs typeface="Courier New"/>
                <a:sym typeface="Courier New"/>
              </a:rPr>
              <a:t>device</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loss</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F</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mse_loss</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x_hat</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x</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optimizer</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zero_grad</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loss</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backward</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highlight>
                  <a:srgbClr val="264F78"/>
                </a:highlight>
                <a:latin typeface="Courier New"/>
                <a:ea typeface="Courier New"/>
                <a:cs typeface="Courier New"/>
                <a:sym typeface="Courier New"/>
              </a:rPr>
              <a:t>optimizer</a:t>
            </a:r>
            <a:r>
              <a:rPr lang="zh-TW" sz="1050">
                <a:solidFill>
                  <a:srgbClr val="CCCCCC"/>
                </a:solidFill>
                <a:highlight>
                  <a:srgbClr val="264F78"/>
                </a:highlight>
                <a:latin typeface="Courier New"/>
                <a:ea typeface="Courier New"/>
                <a:cs typeface="Courier New"/>
                <a:sym typeface="Courier New"/>
              </a:rPr>
              <a:t>.</a:t>
            </a:r>
            <a:r>
              <a:rPr lang="zh-TW" sz="1050">
                <a:solidFill>
                  <a:srgbClr val="DCDCAA"/>
                </a:solidFill>
                <a:highlight>
                  <a:srgbClr val="264F78"/>
                </a:highlight>
                <a:latin typeface="Courier New"/>
                <a:ea typeface="Courier New"/>
                <a:cs typeface="Courier New"/>
                <a:sym typeface="Courier New"/>
              </a:rPr>
              <a:t>step</a:t>
            </a:r>
            <a:r>
              <a:rPr lang="zh-TW" sz="1050">
                <a:solidFill>
                  <a:srgbClr val="CCCCCC"/>
                </a:solidFill>
                <a:highlight>
                  <a:srgbClr val="264F78"/>
                </a:highlight>
                <a:latin typeface="Courier New"/>
                <a:ea typeface="Courier New"/>
                <a:cs typeface="Courier New"/>
                <a:sym typeface="Courier New"/>
              </a:rPr>
              <a:t>()</a:t>
            </a:r>
            <a:endParaRPr sz="1050">
              <a:solidFill>
                <a:srgbClr val="CCCCCC"/>
              </a:solidFill>
              <a:highlight>
                <a:srgbClr val="264F78"/>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9CDCFE"/>
              </a:solidFill>
              <a:latin typeface="Courier New"/>
              <a:ea typeface="Courier New"/>
              <a:cs typeface="Courier New"/>
              <a:sym typeface="Courier New"/>
            </a:endParaRPr>
          </a:p>
        </p:txBody>
      </p:sp>
      <p:sp>
        <p:nvSpPr>
          <p:cNvPr id="109" name="Google Shape;10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t>PyTorch Lightning</a:t>
            </a:r>
            <a:endParaRPr/>
          </a:p>
        </p:txBody>
      </p:sp>
      <p:sp>
        <p:nvSpPr>
          <p:cNvPr id="115" name="Google Shape;115;p21"/>
          <p:cNvSpPr txBox="1"/>
          <p:nvPr>
            <p:ph idx="1" type="body"/>
          </p:nvPr>
        </p:nvSpPr>
        <p:spPr>
          <a:xfrm>
            <a:off x="311700" y="1152475"/>
            <a:ext cx="4383600" cy="35085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zh-TW" sz="1050">
                <a:solidFill>
                  <a:srgbClr val="C586C0"/>
                </a:solidFill>
                <a:latin typeface="Courier New"/>
                <a:ea typeface="Courier New"/>
                <a:cs typeface="Courier New"/>
                <a:sym typeface="Courier New"/>
              </a:rPr>
              <a:t>import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lightning</a:t>
            </a:r>
            <a:r>
              <a:rPr lang="zh-TW" sz="1050">
                <a:solidFill>
                  <a:srgbClr val="CCCCCC"/>
                </a:solidFill>
                <a:latin typeface="Courier New"/>
                <a:ea typeface="Courier New"/>
                <a:cs typeface="Courier New"/>
                <a:sym typeface="Courier New"/>
              </a:rPr>
              <a:t> </a:t>
            </a:r>
            <a:r>
              <a:rPr lang="zh-TW" sz="1050">
                <a:solidFill>
                  <a:srgbClr val="C586C0"/>
                </a:solidFill>
                <a:latin typeface="Courier New"/>
                <a:ea typeface="Courier New"/>
                <a:cs typeface="Courier New"/>
                <a:sym typeface="Courier New"/>
              </a:rPr>
              <a:t>as</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a:t>
            </a:r>
            <a:endParaRPr sz="1050">
              <a:solidFill>
                <a:srgbClr val="4EC9B0"/>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t/>
            </a:r>
            <a:endParaRPr sz="1071">
              <a:solidFill>
                <a:srgbClr val="569CD6"/>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569CD6"/>
                </a:solidFill>
                <a:latin typeface="Courier New"/>
                <a:ea typeface="Courier New"/>
                <a:cs typeface="Courier New"/>
                <a:sym typeface="Courier New"/>
              </a:rPr>
              <a:t>class</a:t>
            </a:r>
            <a:r>
              <a:rPr lang="zh-TW" sz="1071">
                <a:solidFill>
                  <a:srgbClr val="CCCCCC"/>
                </a:solidFill>
                <a:latin typeface="Courier New"/>
                <a:ea typeface="Courier New"/>
                <a:cs typeface="Courier New"/>
                <a:sym typeface="Courier New"/>
              </a:rPr>
              <a:t> </a:t>
            </a:r>
            <a:r>
              <a:rPr lang="zh-TW" sz="1071">
                <a:solidFill>
                  <a:srgbClr val="4EC9B0"/>
                </a:solidFill>
                <a:latin typeface="Courier New"/>
                <a:ea typeface="Courier New"/>
                <a:cs typeface="Courier New"/>
                <a:sym typeface="Courier New"/>
              </a:rPr>
              <a:t>LitAutoEncoder</a:t>
            </a:r>
            <a:r>
              <a:rPr lang="zh-TW" sz="1071">
                <a:solidFill>
                  <a:srgbClr val="CCCCCC"/>
                </a:solidFill>
                <a:latin typeface="Courier New"/>
                <a:ea typeface="Courier New"/>
                <a:cs typeface="Courier New"/>
                <a:sym typeface="Courier New"/>
              </a:rPr>
              <a:t>(</a:t>
            </a:r>
            <a:r>
              <a:rPr lang="zh-TW" sz="1071">
                <a:solidFill>
                  <a:srgbClr val="4EC9B0"/>
                </a:solidFill>
                <a:latin typeface="Courier New"/>
                <a:ea typeface="Courier New"/>
                <a:cs typeface="Courier New"/>
                <a:sym typeface="Courier New"/>
              </a:rPr>
              <a:t>L</a:t>
            </a:r>
            <a:r>
              <a:rPr lang="zh-TW" sz="1071">
                <a:solidFill>
                  <a:srgbClr val="CCCCCC"/>
                </a:solidFill>
                <a:latin typeface="Courier New"/>
                <a:ea typeface="Courier New"/>
                <a:cs typeface="Courier New"/>
                <a:sym typeface="Courier New"/>
              </a:rPr>
              <a:t>.</a:t>
            </a:r>
            <a:r>
              <a:rPr lang="zh-TW" sz="1071">
                <a:solidFill>
                  <a:srgbClr val="4EC9B0"/>
                </a:solidFill>
                <a:latin typeface="Courier New"/>
                <a:ea typeface="Courier New"/>
                <a:cs typeface="Courier New"/>
                <a:sym typeface="Courier New"/>
              </a:rPr>
              <a:t>LightningModule</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569CD6"/>
                </a:solidFill>
                <a:latin typeface="Courier New"/>
                <a:ea typeface="Courier New"/>
                <a:cs typeface="Courier New"/>
                <a:sym typeface="Courier New"/>
              </a:rPr>
              <a:t>def</a:t>
            </a:r>
            <a:r>
              <a:rPr lang="zh-TW" sz="1071">
                <a:solidFill>
                  <a:srgbClr val="CCCCCC"/>
                </a:solidFill>
                <a:latin typeface="Courier New"/>
                <a:ea typeface="Courier New"/>
                <a:cs typeface="Courier New"/>
                <a:sym typeface="Courier New"/>
              </a:rPr>
              <a:t> </a:t>
            </a:r>
            <a:r>
              <a:rPr lang="zh-TW" sz="1071">
                <a:solidFill>
                  <a:srgbClr val="DCDCAA"/>
                </a:solidFill>
                <a:latin typeface="Courier New"/>
                <a:ea typeface="Courier New"/>
                <a:cs typeface="Courier New"/>
                <a:sym typeface="Courier New"/>
              </a:rPr>
              <a:t>__init__</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6A9955"/>
                </a:solidFill>
                <a:latin typeface="Courier New"/>
                <a:ea typeface="Courier New"/>
                <a:cs typeface="Courier New"/>
                <a:sym typeface="Courier New"/>
              </a:rPr>
              <a:t> # Same as plain PyTorch</a:t>
            </a:r>
            <a:endParaRPr sz="1071">
              <a:solidFill>
                <a:srgbClr val="6A9955"/>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6A9955"/>
                </a:solidFill>
                <a:latin typeface="Courier New"/>
                <a:ea typeface="Courier New"/>
                <a:cs typeface="Courier New"/>
                <a:sym typeface="Courier New"/>
              </a:rPr>
              <a:t>	   </a:t>
            </a:r>
            <a:r>
              <a:rPr lang="zh-TW" sz="1071">
                <a:solidFill>
                  <a:schemeClr val="dk1"/>
                </a:solidFill>
                <a:latin typeface="Courier New"/>
                <a:ea typeface="Courier New"/>
                <a:cs typeface="Courier New"/>
                <a:sym typeface="Courier New"/>
              </a:rPr>
              <a:t>. . .</a:t>
            </a:r>
            <a:endParaRPr sz="1071">
              <a:solidFill>
                <a:schemeClr val="dk1"/>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569CD6"/>
                </a:solidFill>
                <a:latin typeface="Courier New"/>
                <a:ea typeface="Courier New"/>
                <a:cs typeface="Courier New"/>
                <a:sym typeface="Courier New"/>
              </a:rPr>
              <a:t>def</a:t>
            </a:r>
            <a:r>
              <a:rPr lang="zh-TW" sz="1071">
                <a:solidFill>
                  <a:srgbClr val="CCCCCC"/>
                </a:solidFill>
                <a:latin typeface="Courier New"/>
                <a:ea typeface="Courier New"/>
                <a:cs typeface="Courier New"/>
                <a:sym typeface="Courier New"/>
              </a:rPr>
              <a:t> </a:t>
            </a:r>
            <a:r>
              <a:rPr lang="zh-TW" sz="1071">
                <a:solidFill>
                  <a:srgbClr val="DCDCAA"/>
                </a:solidFill>
                <a:latin typeface="Courier New"/>
                <a:ea typeface="Courier New"/>
                <a:cs typeface="Courier New"/>
                <a:sym typeface="Courier New"/>
              </a:rPr>
              <a:t>training_step</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batch</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batch_idx</a:t>
            </a:r>
            <a:r>
              <a:rPr lang="zh-TW" sz="1071">
                <a:solidFill>
                  <a:srgbClr val="CCCCCC"/>
                </a:solidFill>
                <a:latin typeface="Courier New"/>
                <a:ea typeface="Courier New"/>
                <a:cs typeface="Courier New"/>
                <a:sym typeface="Courier New"/>
              </a:rPr>
              <a:t>):</a:t>
            </a:r>
            <a:endParaRPr sz="1071">
              <a:solidFill>
                <a:srgbClr val="6A9955"/>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y</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batch</a:t>
            </a:r>
            <a:endParaRPr sz="1071">
              <a:solidFill>
                <a:srgbClr val="9CDCFE"/>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.view(</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.size(</a:t>
            </a:r>
            <a:r>
              <a:rPr lang="zh-TW" sz="1071">
                <a:solidFill>
                  <a:srgbClr val="B5CEA8"/>
                </a:solidFill>
                <a:latin typeface="Courier New"/>
                <a:ea typeface="Courier New"/>
                <a:cs typeface="Courier New"/>
                <a:sym typeface="Courier New"/>
              </a:rPr>
              <a:t>0</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B5CEA8"/>
                </a:solidFill>
                <a:latin typeface="Courier New"/>
                <a:ea typeface="Courier New"/>
                <a:cs typeface="Courier New"/>
                <a:sym typeface="Courier New"/>
              </a:rPr>
              <a:t>1</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z</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encoder</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x_hat</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decoder</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z</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loss</a:t>
            </a:r>
            <a:r>
              <a:rPr lang="zh-TW" sz="1071">
                <a:solidFill>
                  <a:srgbClr val="CCCCCC"/>
                </a:solidFill>
                <a:latin typeface="Courier New"/>
                <a:ea typeface="Courier New"/>
                <a:cs typeface="Courier New"/>
                <a:sym typeface="Courier New"/>
              </a:rPr>
              <a:t> </a:t>
            </a:r>
            <a:r>
              <a:rPr lang="zh-TW" sz="1071">
                <a:solidFill>
                  <a:srgbClr val="D4D4D4"/>
                </a:solidFill>
                <a:latin typeface="Courier New"/>
                <a:ea typeface="Courier New"/>
                <a:cs typeface="Courier New"/>
                <a:sym typeface="Courier New"/>
              </a:rPr>
              <a:t>=</a:t>
            </a:r>
            <a:r>
              <a:rPr lang="zh-TW" sz="1071">
                <a:solidFill>
                  <a:srgbClr val="CCCCCC"/>
                </a:solidFill>
                <a:latin typeface="Courier New"/>
                <a:ea typeface="Courier New"/>
                <a:cs typeface="Courier New"/>
                <a:sym typeface="Courier New"/>
              </a:rPr>
              <a:t> </a:t>
            </a:r>
            <a:r>
              <a:rPr lang="zh-TW" sz="1071">
                <a:solidFill>
                  <a:srgbClr val="4EC9B0"/>
                </a:solidFill>
                <a:latin typeface="Courier New"/>
                <a:ea typeface="Courier New"/>
                <a:cs typeface="Courier New"/>
                <a:sym typeface="Courier New"/>
              </a:rPr>
              <a:t>F</a:t>
            </a:r>
            <a:r>
              <a:rPr lang="zh-TW" sz="1071">
                <a:solidFill>
                  <a:srgbClr val="CCCCCC"/>
                </a:solidFill>
                <a:latin typeface="Courier New"/>
                <a:ea typeface="Courier New"/>
                <a:cs typeface="Courier New"/>
                <a:sym typeface="Courier New"/>
              </a:rPr>
              <a:t>.</a:t>
            </a:r>
            <a:r>
              <a:rPr lang="zh-TW" sz="1071">
                <a:solidFill>
                  <a:srgbClr val="DCDCAA"/>
                </a:solidFill>
                <a:latin typeface="Courier New"/>
                <a:ea typeface="Courier New"/>
                <a:cs typeface="Courier New"/>
                <a:sym typeface="Courier New"/>
              </a:rPr>
              <a:t>mse_loss</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x_hat</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x</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C586C0"/>
                </a:solidFill>
                <a:latin typeface="Courier New"/>
                <a:ea typeface="Courier New"/>
                <a:cs typeface="Courier New"/>
                <a:sym typeface="Courier New"/>
              </a:rPr>
              <a:t>return</a:t>
            </a:r>
            <a:r>
              <a:rPr lang="zh-TW" sz="1071">
                <a:solidFill>
                  <a:srgbClr val="CCCCCC"/>
                </a:solidFill>
                <a:latin typeface="Courier New"/>
                <a:ea typeface="Courier New"/>
                <a:cs typeface="Courier New"/>
                <a:sym typeface="Courier New"/>
              </a:rPr>
              <a:t> </a:t>
            </a:r>
            <a:r>
              <a:rPr lang="zh-TW" sz="1071">
                <a:solidFill>
                  <a:srgbClr val="9CDCFE"/>
                </a:solidFill>
                <a:latin typeface="Courier New"/>
                <a:ea typeface="Courier New"/>
                <a:cs typeface="Courier New"/>
                <a:sym typeface="Courier New"/>
              </a:rPr>
              <a:t>loss</a:t>
            </a:r>
            <a:endParaRPr sz="1071">
              <a:solidFill>
                <a:srgbClr val="9CDCFE"/>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569CD6"/>
                </a:solidFill>
                <a:latin typeface="Courier New"/>
                <a:ea typeface="Courier New"/>
                <a:cs typeface="Courier New"/>
                <a:sym typeface="Courier New"/>
              </a:rPr>
              <a:t>def</a:t>
            </a:r>
            <a:r>
              <a:rPr lang="zh-TW" sz="1071">
                <a:solidFill>
                  <a:srgbClr val="CCCCCC"/>
                </a:solidFill>
                <a:latin typeface="Courier New"/>
                <a:ea typeface="Courier New"/>
                <a:cs typeface="Courier New"/>
                <a:sym typeface="Courier New"/>
              </a:rPr>
              <a:t> </a:t>
            </a:r>
            <a:r>
              <a:rPr lang="zh-TW" sz="1071">
                <a:solidFill>
                  <a:srgbClr val="DCDCAA"/>
                </a:solidFill>
                <a:latin typeface="Courier New"/>
                <a:ea typeface="Courier New"/>
                <a:cs typeface="Courier New"/>
                <a:sym typeface="Courier New"/>
              </a:rPr>
              <a:t>configure_optimizers</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a:t>
            </a:r>
            <a:endParaRPr sz="1071">
              <a:solidFill>
                <a:srgbClr val="CCCCCC"/>
              </a:solidFill>
              <a:latin typeface="Courier New"/>
              <a:ea typeface="Courier New"/>
              <a:cs typeface="Courier New"/>
              <a:sym typeface="Courier New"/>
            </a:endParaRPr>
          </a:p>
          <a:p>
            <a:pPr indent="0" lvl="0" marL="0" rtl="0" algn="l">
              <a:lnSpc>
                <a:spcPct val="115714"/>
              </a:lnSpc>
              <a:spcBef>
                <a:spcPts val="0"/>
              </a:spcBef>
              <a:spcAft>
                <a:spcPts val="0"/>
              </a:spcAft>
              <a:buSzPts val="1018"/>
              <a:buNone/>
            </a:pPr>
            <a:r>
              <a:rPr lang="zh-TW" sz="1071">
                <a:solidFill>
                  <a:srgbClr val="CCCCCC"/>
                </a:solidFill>
                <a:latin typeface="Courier New"/>
                <a:ea typeface="Courier New"/>
                <a:cs typeface="Courier New"/>
                <a:sym typeface="Courier New"/>
              </a:rPr>
              <a:t>        </a:t>
            </a:r>
            <a:r>
              <a:rPr lang="zh-TW" sz="1071">
                <a:solidFill>
                  <a:srgbClr val="C586C0"/>
                </a:solidFill>
                <a:latin typeface="Courier New"/>
                <a:ea typeface="Courier New"/>
                <a:cs typeface="Courier New"/>
                <a:sym typeface="Courier New"/>
              </a:rPr>
              <a:t>return</a:t>
            </a:r>
            <a:r>
              <a:rPr lang="zh-TW" sz="1071">
                <a:solidFill>
                  <a:srgbClr val="CCCCCC"/>
                </a:solidFill>
                <a:latin typeface="Courier New"/>
                <a:ea typeface="Courier New"/>
                <a:cs typeface="Courier New"/>
                <a:sym typeface="Courier New"/>
              </a:rPr>
              <a:t> </a:t>
            </a:r>
            <a:r>
              <a:rPr lang="zh-TW" sz="1071">
                <a:solidFill>
                  <a:srgbClr val="4EC9B0"/>
                </a:solidFill>
                <a:latin typeface="Courier New"/>
                <a:ea typeface="Courier New"/>
                <a:cs typeface="Courier New"/>
                <a:sym typeface="Courier New"/>
              </a:rPr>
              <a:t>torch</a:t>
            </a:r>
            <a:r>
              <a:rPr lang="zh-TW" sz="1071">
                <a:solidFill>
                  <a:srgbClr val="CCCCCC"/>
                </a:solidFill>
                <a:latin typeface="Courier New"/>
                <a:ea typeface="Courier New"/>
                <a:cs typeface="Courier New"/>
                <a:sym typeface="Courier New"/>
              </a:rPr>
              <a:t>.</a:t>
            </a:r>
            <a:r>
              <a:rPr lang="zh-TW" sz="1071">
                <a:solidFill>
                  <a:srgbClr val="4EC9B0"/>
                </a:solidFill>
                <a:latin typeface="Courier New"/>
                <a:ea typeface="Courier New"/>
                <a:cs typeface="Courier New"/>
                <a:sym typeface="Courier New"/>
              </a:rPr>
              <a:t>optim</a:t>
            </a:r>
            <a:r>
              <a:rPr lang="zh-TW" sz="1071">
                <a:solidFill>
                  <a:srgbClr val="CCCCCC"/>
                </a:solidFill>
                <a:latin typeface="Courier New"/>
                <a:ea typeface="Courier New"/>
                <a:cs typeface="Courier New"/>
                <a:sym typeface="Courier New"/>
              </a:rPr>
              <a:t>.</a:t>
            </a:r>
            <a:r>
              <a:rPr lang="zh-TW" sz="1071">
                <a:solidFill>
                  <a:srgbClr val="4EC9B0"/>
                </a:solidFill>
                <a:latin typeface="Courier New"/>
                <a:ea typeface="Courier New"/>
                <a:cs typeface="Courier New"/>
                <a:sym typeface="Courier New"/>
              </a:rPr>
              <a:t>Adam</a:t>
            </a:r>
            <a:r>
              <a:rPr lang="zh-TW" sz="1071">
                <a:solidFill>
                  <a:srgbClr val="CCCCCC"/>
                </a:solidFill>
                <a:latin typeface="Courier New"/>
                <a:ea typeface="Courier New"/>
                <a:cs typeface="Courier New"/>
                <a:sym typeface="Courier New"/>
              </a:rPr>
              <a:t>(</a:t>
            </a:r>
            <a:r>
              <a:rPr lang="zh-TW" sz="1071">
                <a:solidFill>
                  <a:srgbClr val="9CDCFE"/>
                </a:solidFill>
                <a:latin typeface="Courier New"/>
                <a:ea typeface="Courier New"/>
                <a:cs typeface="Courier New"/>
                <a:sym typeface="Courier New"/>
              </a:rPr>
              <a:t>self</a:t>
            </a:r>
            <a:r>
              <a:rPr lang="zh-TW" sz="1071">
                <a:solidFill>
                  <a:srgbClr val="CCCCCC"/>
                </a:solidFill>
                <a:latin typeface="Courier New"/>
                <a:ea typeface="Courier New"/>
                <a:cs typeface="Courier New"/>
                <a:sym typeface="Courier New"/>
              </a:rPr>
              <a:t>.</a:t>
            </a:r>
            <a:r>
              <a:rPr lang="zh-TW" sz="1071">
                <a:solidFill>
                  <a:srgbClr val="DCDCAA"/>
                </a:solidFill>
                <a:latin typeface="Courier New"/>
                <a:ea typeface="Courier New"/>
                <a:cs typeface="Courier New"/>
                <a:sym typeface="Courier New"/>
              </a:rPr>
              <a:t>parameters</a:t>
            </a:r>
            <a:r>
              <a:rPr lang="zh-TW" sz="1071">
                <a:solidFill>
                  <a:srgbClr val="CCCCCC"/>
                </a:solidFill>
                <a:latin typeface="Courier New"/>
                <a:ea typeface="Courier New"/>
                <a:cs typeface="Courier New"/>
                <a:sym typeface="Courier New"/>
              </a:rPr>
              <a:t>())</a:t>
            </a:r>
            <a:endParaRPr sz="1765"/>
          </a:p>
        </p:txBody>
      </p:sp>
      <p:sp>
        <p:nvSpPr>
          <p:cNvPr id="116" name="Google Shape;116;p21"/>
          <p:cNvSpPr txBox="1"/>
          <p:nvPr/>
        </p:nvSpPr>
        <p:spPr>
          <a:xfrm>
            <a:off x="5117950" y="1348050"/>
            <a:ext cx="3469200" cy="14430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LitAutoEncoder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 </a:t>
            </a:r>
            <a:r>
              <a:rPr lang="zh-TW" sz="1050">
                <a:solidFill>
                  <a:srgbClr val="D4D4D4"/>
                </a:solidFill>
                <a:latin typeface="Courier New"/>
                <a:ea typeface="Courier New"/>
                <a:cs typeface="Courier New"/>
                <a:sym typeface="Courier New"/>
              </a:rPr>
              <a:t>=</a:t>
            </a:r>
            <a:r>
              <a:rPr lang="zh-TW" sz="1050">
                <a:solidFill>
                  <a:srgbClr val="CCCCCC"/>
                </a:solidFill>
                <a:latin typeface="Courier New"/>
                <a:ea typeface="Courier New"/>
                <a:cs typeface="Courier New"/>
                <a:sym typeface="Courier New"/>
              </a:rPr>
              <a:t> </a:t>
            </a:r>
            <a:r>
              <a:rPr lang="zh-TW" sz="1050">
                <a:solidFill>
                  <a:srgbClr val="4EC9B0"/>
                </a:solidFill>
                <a:latin typeface="Courier New"/>
                <a:ea typeface="Courier New"/>
                <a:cs typeface="Courier New"/>
                <a:sym typeface="Courier New"/>
              </a:rPr>
              <a:t>L</a:t>
            </a:r>
            <a:r>
              <a:rPr lang="zh-TW" sz="1050">
                <a:solidFill>
                  <a:srgbClr val="CCCCCC"/>
                </a:solidFill>
                <a:latin typeface="Courier New"/>
                <a:ea typeface="Courier New"/>
                <a:cs typeface="Courier New"/>
                <a:sym typeface="Courier New"/>
              </a:rPr>
              <a:t>.</a:t>
            </a:r>
            <a:r>
              <a:rPr lang="zh-TW" sz="1050">
                <a:solidFill>
                  <a:srgbClr val="4EC9B0"/>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highlight>
                  <a:srgbClr val="1F1F1F"/>
                </a:highlight>
                <a:latin typeface="Courier New"/>
                <a:ea typeface="Courier New"/>
                <a:cs typeface="Courier New"/>
                <a:sym typeface="Courier New"/>
              </a:rPr>
              <a:t>    </a:t>
            </a:r>
            <a:r>
              <a:rPr lang="zh-TW" sz="1050">
                <a:solidFill>
                  <a:srgbClr val="9CDCFE"/>
                </a:solidFill>
                <a:highlight>
                  <a:srgbClr val="1F1F1F"/>
                </a:highlight>
                <a:latin typeface="Courier New"/>
                <a:ea typeface="Courier New"/>
                <a:cs typeface="Courier New"/>
                <a:sym typeface="Courier New"/>
              </a:rPr>
              <a:t>accelerator</a:t>
            </a:r>
            <a:r>
              <a:rPr lang="zh-TW" sz="1050">
                <a:solidFill>
                  <a:srgbClr val="D4D4D4"/>
                </a:solidFill>
                <a:highlight>
                  <a:srgbClr val="1F1F1F"/>
                </a:highlight>
                <a:latin typeface="Courier New"/>
                <a:ea typeface="Courier New"/>
                <a:cs typeface="Courier New"/>
                <a:sym typeface="Courier New"/>
              </a:rPr>
              <a:t>=</a:t>
            </a:r>
            <a:r>
              <a:rPr lang="zh-TW" sz="1050">
                <a:solidFill>
                  <a:srgbClr val="CE9178"/>
                </a:solidFill>
                <a:highlight>
                  <a:srgbClr val="1F1F1F"/>
                </a:highlight>
                <a:latin typeface="Courier New"/>
                <a:ea typeface="Courier New"/>
                <a:cs typeface="Courier New"/>
                <a:sym typeface="Courier New"/>
              </a:rPr>
              <a:t>'gpu'</a:t>
            </a:r>
            <a:r>
              <a:rPr lang="zh-TW" sz="1050">
                <a:solidFill>
                  <a:srgbClr val="CCCCCC"/>
                </a:solidFill>
                <a:highlight>
                  <a:srgbClr val="1F1F1F"/>
                </a:highlight>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max_epochs</a:t>
            </a:r>
            <a:r>
              <a:rPr lang="zh-TW" sz="1050">
                <a:solidFill>
                  <a:srgbClr val="D4D4D4"/>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num_epochs</a:t>
            </a:r>
            <a:endParaRPr sz="1050">
              <a:solidFill>
                <a:srgbClr val="9CDCFE"/>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CCCCCC"/>
                </a:solidFill>
                <a:latin typeface="Courier New"/>
                <a:ea typeface="Courier New"/>
                <a:cs typeface="Courier New"/>
                <a:sym typeface="Courier New"/>
              </a:rPr>
              <a:t>)</a:t>
            </a:r>
            <a:endParaRPr sz="1050">
              <a:solidFill>
                <a:srgbClr val="CCCCCC"/>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zh-TW" sz="1050">
                <a:solidFill>
                  <a:srgbClr val="9CDCFE"/>
                </a:solidFill>
                <a:latin typeface="Courier New"/>
                <a:ea typeface="Courier New"/>
                <a:cs typeface="Courier New"/>
                <a:sym typeface="Courier New"/>
              </a:rPr>
              <a:t>trainer</a:t>
            </a:r>
            <a:r>
              <a:rPr lang="zh-TW" sz="1050">
                <a:solidFill>
                  <a:srgbClr val="CCCCCC"/>
                </a:solidFill>
                <a:latin typeface="Courier New"/>
                <a:ea typeface="Courier New"/>
                <a:cs typeface="Courier New"/>
                <a:sym typeface="Courier New"/>
              </a:rPr>
              <a:t>.</a:t>
            </a:r>
            <a:r>
              <a:rPr lang="zh-TW" sz="1050">
                <a:solidFill>
                  <a:srgbClr val="DCDCAA"/>
                </a:solidFill>
                <a:latin typeface="Courier New"/>
                <a:ea typeface="Courier New"/>
                <a:cs typeface="Courier New"/>
                <a:sym typeface="Courier New"/>
              </a:rPr>
              <a:t>fit</a:t>
            </a:r>
            <a:r>
              <a:rPr lang="zh-TW" sz="1050">
                <a:solidFill>
                  <a:srgbClr val="CCCCCC"/>
                </a:solidFill>
                <a:latin typeface="Courier New"/>
                <a:ea typeface="Courier New"/>
                <a:cs typeface="Courier New"/>
                <a:sym typeface="Courier New"/>
              </a:rPr>
              <a:t>(</a:t>
            </a:r>
            <a:r>
              <a:rPr lang="zh-TW" sz="1050">
                <a:solidFill>
                  <a:srgbClr val="9CDCFE"/>
                </a:solidFill>
                <a:latin typeface="Courier New"/>
                <a:ea typeface="Courier New"/>
                <a:cs typeface="Courier New"/>
                <a:sym typeface="Courier New"/>
              </a:rPr>
              <a:t>model</a:t>
            </a:r>
            <a:r>
              <a:rPr lang="zh-TW" sz="1050">
                <a:solidFill>
                  <a:srgbClr val="CCCCCC"/>
                </a:solidFill>
                <a:latin typeface="Courier New"/>
                <a:ea typeface="Courier New"/>
                <a:cs typeface="Courier New"/>
                <a:sym typeface="Courier New"/>
              </a:rPr>
              <a:t>, </a:t>
            </a:r>
            <a:r>
              <a:rPr lang="zh-TW" sz="1050">
                <a:solidFill>
                  <a:srgbClr val="9CDCFE"/>
                </a:solidFill>
                <a:latin typeface="Courier New"/>
                <a:ea typeface="Courier New"/>
                <a:cs typeface="Courier New"/>
                <a:sym typeface="Courier New"/>
              </a:rPr>
              <a:t>dataloader</a:t>
            </a:r>
            <a:r>
              <a:rPr lang="zh-TW" sz="1050">
                <a:solidFill>
                  <a:srgbClr val="CCCCCC"/>
                </a:solidFill>
                <a:latin typeface="Courier New"/>
                <a:ea typeface="Courier New"/>
                <a:cs typeface="Courier New"/>
                <a:sym typeface="Courier New"/>
              </a:rPr>
              <a:t>)</a:t>
            </a:r>
            <a:endParaRPr>
              <a:solidFill>
                <a:schemeClr val="dk1"/>
              </a:solidFill>
            </a:endParaRPr>
          </a:p>
        </p:txBody>
      </p:sp>
      <p:sp>
        <p:nvSpPr>
          <p:cNvPr id="117" name="Google Shape;11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